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7" autoAdjust="0"/>
    <p:restoredTop sz="94660"/>
  </p:normalViewPr>
  <p:slideViewPr>
    <p:cSldViewPr snapToGrid="0">
      <p:cViewPr varScale="1">
        <p:scale>
          <a:sx n="46" d="100"/>
          <a:sy n="46" d="100"/>
        </p:scale>
        <p:origin x="44" y="3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55E823-CA0D-431F-92A6-6B26AAAC9E05}" type="doc">
      <dgm:prSet loTypeId="urn:microsoft.com/office/officeart/2005/8/layout/vList5" loCatId="list" qsTypeId="urn:microsoft.com/office/officeart/2005/8/quickstyle/simple3" qsCatId="simple" csTypeId="urn:microsoft.com/office/officeart/2005/8/colors/colorful2" csCatId="colorful"/>
      <dgm:spPr/>
      <dgm:t>
        <a:bodyPr/>
        <a:lstStyle/>
        <a:p>
          <a:endParaRPr lang="en-US"/>
        </a:p>
      </dgm:t>
    </dgm:pt>
    <dgm:pt modelId="{3AAA08C1-F079-4E90-B07F-4808CE86DC13}">
      <dgm:prSet custT="1"/>
      <dgm:spPr/>
      <dgm:t>
        <a:bodyPr/>
        <a:lstStyle/>
        <a:p>
          <a:r>
            <a:rPr lang="en-US" sz="2400" dirty="0"/>
            <a:t>Metabolic issues</a:t>
          </a:r>
          <a:r>
            <a:rPr lang="en-US" sz="2400" dirty="0">
              <a:sym typeface="Wingdings" panose="05000000000000000000" pitchFamily="2" charset="2"/>
            </a:rPr>
            <a:t></a:t>
          </a:r>
          <a:r>
            <a:rPr lang="en-US" sz="2400" dirty="0"/>
            <a:t> Type 2 diabetes and metabolic syndrome</a:t>
          </a:r>
        </a:p>
      </dgm:t>
    </dgm:pt>
    <dgm:pt modelId="{6206B9C6-FA83-4E7E-A893-E35856E40674}" type="parTrans" cxnId="{ADCBAF11-F326-4CF4-B59C-649774552F03}">
      <dgm:prSet/>
      <dgm:spPr/>
      <dgm:t>
        <a:bodyPr/>
        <a:lstStyle/>
        <a:p>
          <a:endParaRPr lang="en-US"/>
        </a:p>
      </dgm:t>
    </dgm:pt>
    <dgm:pt modelId="{AD251220-362C-4B0A-9DA5-22C22BF4846D}" type="sibTrans" cxnId="{ADCBAF11-F326-4CF4-B59C-649774552F03}">
      <dgm:prSet/>
      <dgm:spPr/>
      <dgm:t>
        <a:bodyPr/>
        <a:lstStyle/>
        <a:p>
          <a:endParaRPr lang="en-US"/>
        </a:p>
      </dgm:t>
    </dgm:pt>
    <dgm:pt modelId="{76E5BF55-ACF0-4D5A-9668-C192EE46626F}">
      <dgm:prSet/>
      <dgm:spPr/>
      <dgm:t>
        <a:bodyPr/>
        <a:lstStyle/>
        <a:p>
          <a:r>
            <a:rPr lang="en-US"/>
            <a:t>If you are more physically fit then these tend to be avoided</a:t>
          </a:r>
        </a:p>
      </dgm:t>
    </dgm:pt>
    <dgm:pt modelId="{141957DD-A9C9-4F12-98B2-5D1B319486D8}" type="parTrans" cxnId="{2BCA4429-3C44-41C5-A80A-95F8F4CAF71A}">
      <dgm:prSet/>
      <dgm:spPr/>
      <dgm:t>
        <a:bodyPr/>
        <a:lstStyle/>
        <a:p>
          <a:endParaRPr lang="en-US"/>
        </a:p>
      </dgm:t>
    </dgm:pt>
    <dgm:pt modelId="{876984A7-CA61-4F85-BE7D-248FBE042ED8}" type="sibTrans" cxnId="{2BCA4429-3C44-41C5-A80A-95F8F4CAF71A}">
      <dgm:prSet/>
      <dgm:spPr/>
      <dgm:t>
        <a:bodyPr/>
        <a:lstStyle/>
        <a:p>
          <a:endParaRPr lang="en-US"/>
        </a:p>
      </dgm:t>
    </dgm:pt>
    <dgm:pt modelId="{2652318C-AFE3-4D0E-999E-BDCF1F739373}">
      <dgm:prSet custT="1"/>
      <dgm:spPr/>
      <dgm:t>
        <a:bodyPr/>
        <a:lstStyle/>
        <a:p>
          <a:r>
            <a:rPr lang="en-US" sz="2600" b="1" i="0" dirty="0"/>
            <a:t>If one has a metabolic syndrome</a:t>
          </a:r>
        </a:p>
      </dgm:t>
    </dgm:pt>
    <dgm:pt modelId="{58CB8947-756F-408A-B4EE-77FD16C7F955}" type="parTrans" cxnId="{6E717D3C-B765-479C-AF30-BBAA877FFDE7}">
      <dgm:prSet/>
      <dgm:spPr/>
      <dgm:t>
        <a:bodyPr/>
        <a:lstStyle/>
        <a:p>
          <a:endParaRPr lang="en-US"/>
        </a:p>
      </dgm:t>
    </dgm:pt>
    <dgm:pt modelId="{C50E850A-9BFD-49D4-B615-B215D7A0D00C}" type="sibTrans" cxnId="{6E717D3C-B765-479C-AF30-BBAA877FFDE7}">
      <dgm:prSet/>
      <dgm:spPr/>
      <dgm:t>
        <a:bodyPr/>
        <a:lstStyle/>
        <a:p>
          <a:endParaRPr lang="en-US"/>
        </a:p>
      </dgm:t>
    </dgm:pt>
    <dgm:pt modelId="{280F63BD-B5CD-4536-B9AB-A3582CF16C4A}">
      <dgm:prSet/>
      <dgm:spPr/>
      <dgm:t>
        <a:bodyPr/>
        <a:lstStyle/>
        <a:p>
          <a:r>
            <a:rPr lang="en-US"/>
            <a:t>Some or all of these problems arise</a:t>
          </a:r>
        </a:p>
      </dgm:t>
    </dgm:pt>
    <dgm:pt modelId="{880D2153-F3A7-4DB7-8FE4-32C11B503600}" type="parTrans" cxnId="{1DA7E670-D5EF-4295-B1CE-1379C0AC936F}">
      <dgm:prSet/>
      <dgm:spPr/>
      <dgm:t>
        <a:bodyPr/>
        <a:lstStyle/>
        <a:p>
          <a:endParaRPr lang="en-US"/>
        </a:p>
      </dgm:t>
    </dgm:pt>
    <dgm:pt modelId="{93BD0982-556B-49A8-A3CD-9244D95D315D}" type="sibTrans" cxnId="{1DA7E670-D5EF-4295-B1CE-1379C0AC936F}">
      <dgm:prSet/>
      <dgm:spPr/>
      <dgm:t>
        <a:bodyPr/>
        <a:lstStyle/>
        <a:p>
          <a:endParaRPr lang="en-US"/>
        </a:p>
      </dgm:t>
    </dgm:pt>
    <dgm:pt modelId="{0377652D-A86D-4F77-95B4-E3273A1D1D77}">
      <dgm:prSet/>
      <dgm:spPr/>
      <dgm:t>
        <a:bodyPr/>
        <a:lstStyle/>
        <a:p>
          <a:r>
            <a:rPr lang="en-US"/>
            <a:t>High blood sugar, high blood pressure, high triglycerides (fat in the blood), excess belly fat and low high-density lipoprotein “HDL” (good cholesterol)</a:t>
          </a:r>
        </a:p>
      </dgm:t>
    </dgm:pt>
    <dgm:pt modelId="{5702C661-6083-4A73-AF91-7D69D0961F69}" type="parTrans" cxnId="{7A323250-6979-4EBF-AF6D-ADB051AB2125}">
      <dgm:prSet/>
      <dgm:spPr/>
      <dgm:t>
        <a:bodyPr/>
        <a:lstStyle/>
        <a:p>
          <a:endParaRPr lang="en-US"/>
        </a:p>
      </dgm:t>
    </dgm:pt>
    <dgm:pt modelId="{AC37D036-5A4F-48DE-9E80-8695C9BA3095}" type="sibTrans" cxnId="{7A323250-6979-4EBF-AF6D-ADB051AB2125}">
      <dgm:prSet/>
      <dgm:spPr/>
      <dgm:t>
        <a:bodyPr/>
        <a:lstStyle/>
        <a:p>
          <a:endParaRPr lang="en-US"/>
        </a:p>
      </dgm:t>
    </dgm:pt>
    <dgm:pt modelId="{8F570CA4-E00F-4B06-A749-85344C7088D1}">
      <dgm:prSet custT="1"/>
      <dgm:spPr/>
      <dgm:t>
        <a:bodyPr/>
        <a:lstStyle/>
        <a:p>
          <a:r>
            <a:rPr lang="en-US" sz="2600" b="1" dirty="0"/>
            <a:t>How to prevent these health problems:</a:t>
          </a:r>
        </a:p>
      </dgm:t>
    </dgm:pt>
    <dgm:pt modelId="{BBD96C96-4572-4FC7-8BDC-5A80942ACB2F}" type="parTrans" cxnId="{DF610EBF-A2C1-4E24-A681-C601225C918D}">
      <dgm:prSet/>
      <dgm:spPr/>
      <dgm:t>
        <a:bodyPr/>
        <a:lstStyle/>
        <a:p>
          <a:endParaRPr lang="en-US"/>
        </a:p>
      </dgm:t>
    </dgm:pt>
    <dgm:pt modelId="{5411CE3B-DF2E-4FE0-BC04-B2B0B2A2BE4A}" type="sibTrans" cxnId="{DF610EBF-A2C1-4E24-A681-C601225C918D}">
      <dgm:prSet/>
      <dgm:spPr/>
      <dgm:t>
        <a:bodyPr/>
        <a:lstStyle/>
        <a:p>
          <a:endParaRPr lang="en-US"/>
        </a:p>
      </dgm:t>
    </dgm:pt>
    <dgm:pt modelId="{96797CD5-7515-4861-ACBA-4DE1CFD61C37}">
      <dgm:prSet/>
      <dgm:spPr/>
      <dgm:t>
        <a:bodyPr/>
        <a:lstStyle/>
        <a:p>
          <a:r>
            <a:rPr lang="en-US"/>
            <a:t>Exercising regularly</a:t>
          </a:r>
        </a:p>
      </dgm:t>
    </dgm:pt>
    <dgm:pt modelId="{0F491DBF-871E-423D-A48E-A130DDAEC0EC}" type="parTrans" cxnId="{5DB973D9-65F7-4C80-B55B-2279A4A97E76}">
      <dgm:prSet/>
      <dgm:spPr/>
      <dgm:t>
        <a:bodyPr/>
        <a:lstStyle/>
        <a:p>
          <a:endParaRPr lang="en-US"/>
        </a:p>
      </dgm:t>
    </dgm:pt>
    <dgm:pt modelId="{92E0021B-DCDB-4DE3-BF6A-DA9E5AA752AB}" type="sibTrans" cxnId="{5DB973D9-65F7-4C80-B55B-2279A4A97E76}">
      <dgm:prSet/>
      <dgm:spPr/>
      <dgm:t>
        <a:bodyPr/>
        <a:lstStyle/>
        <a:p>
          <a:endParaRPr lang="en-US"/>
        </a:p>
      </dgm:t>
    </dgm:pt>
    <dgm:pt modelId="{F4DB5FF5-221C-42D7-843E-CAC19D94A2EE}" type="pres">
      <dgm:prSet presAssocID="{CB55E823-CA0D-431F-92A6-6B26AAAC9E05}" presName="Name0" presStyleCnt="0">
        <dgm:presLayoutVars>
          <dgm:dir/>
          <dgm:animLvl val="lvl"/>
          <dgm:resizeHandles val="exact"/>
        </dgm:presLayoutVars>
      </dgm:prSet>
      <dgm:spPr/>
    </dgm:pt>
    <dgm:pt modelId="{491136AF-3B89-46E2-A045-3107F7BAA17B}" type="pres">
      <dgm:prSet presAssocID="{3AAA08C1-F079-4E90-B07F-4808CE86DC13}" presName="linNode" presStyleCnt="0"/>
      <dgm:spPr/>
    </dgm:pt>
    <dgm:pt modelId="{BC13A409-10E3-45CF-B400-F9422E7F37C7}" type="pres">
      <dgm:prSet presAssocID="{3AAA08C1-F079-4E90-B07F-4808CE86DC13}" presName="parentText" presStyleLbl="node1" presStyleIdx="0" presStyleCnt="3">
        <dgm:presLayoutVars>
          <dgm:chMax val="1"/>
          <dgm:bulletEnabled val="1"/>
        </dgm:presLayoutVars>
      </dgm:prSet>
      <dgm:spPr/>
    </dgm:pt>
    <dgm:pt modelId="{76C4AB60-E813-4318-AE31-E2B9625C87A5}" type="pres">
      <dgm:prSet presAssocID="{3AAA08C1-F079-4E90-B07F-4808CE86DC13}" presName="descendantText" presStyleLbl="alignAccFollowNode1" presStyleIdx="0" presStyleCnt="3">
        <dgm:presLayoutVars>
          <dgm:bulletEnabled val="1"/>
        </dgm:presLayoutVars>
      </dgm:prSet>
      <dgm:spPr/>
    </dgm:pt>
    <dgm:pt modelId="{6F5311B1-C184-42AA-8236-A8ABC200A069}" type="pres">
      <dgm:prSet presAssocID="{AD251220-362C-4B0A-9DA5-22C22BF4846D}" presName="sp" presStyleCnt="0"/>
      <dgm:spPr/>
    </dgm:pt>
    <dgm:pt modelId="{1BCABF98-0F08-4DA7-BD81-25E4B12EAF43}" type="pres">
      <dgm:prSet presAssocID="{2652318C-AFE3-4D0E-999E-BDCF1F739373}" presName="linNode" presStyleCnt="0"/>
      <dgm:spPr/>
    </dgm:pt>
    <dgm:pt modelId="{1749EC54-79C4-42CD-BCCF-B5AD625CB8F9}" type="pres">
      <dgm:prSet presAssocID="{2652318C-AFE3-4D0E-999E-BDCF1F739373}" presName="parentText" presStyleLbl="node1" presStyleIdx="1" presStyleCnt="3">
        <dgm:presLayoutVars>
          <dgm:chMax val="1"/>
          <dgm:bulletEnabled val="1"/>
        </dgm:presLayoutVars>
      </dgm:prSet>
      <dgm:spPr/>
    </dgm:pt>
    <dgm:pt modelId="{38BD53FF-7BE1-4856-8F13-7397B7C1A362}" type="pres">
      <dgm:prSet presAssocID="{2652318C-AFE3-4D0E-999E-BDCF1F739373}" presName="descendantText" presStyleLbl="alignAccFollowNode1" presStyleIdx="1" presStyleCnt="3">
        <dgm:presLayoutVars>
          <dgm:bulletEnabled val="1"/>
        </dgm:presLayoutVars>
      </dgm:prSet>
      <dgm:spPr/>
    </dgm:pt>
    <dgm:pt modelId="{7CACB41B-9ACD-414E-A856-E507CDE9F138}" type="pres">
      <dgm:prSet presAssocID="{C50E850A-9BFD-49D4-B615-B215D7A0D00C}" presName="sp" presStyleCnt="0"/>
      <dgm:spPr/>
    </dgm:pt>
    <dgm:pt modelId="{1AFFD731-D303-447F-ADE9-8280D46C93E4}" type="pres">
      <dgm:prSet presAssocID="{8F570CA4-E00F-4B06-A749-85344C7088D1}" presName="linNode" presStyleCnt="0"/>
      <dgm:spPr/>
    </dgm:pt>
    <dgm:pt modelId="{89B11674-5ED4-4EA3-956A-A731C3C10BBD}" type="pres">
      <dgm:prSet presAssocID="{8F570CA4-E00F-4B06-A749-85344C7088D1}" presName="parentText" presStyleLbl="node1" presStyleIdx="2" presStyleCnt="3" custLinFactNeighborX="-1976" custLinFactNeighborY="258">
        <dgm:presLayoutVars>
          <dgm:chMax val="1"/>
          <dgm:bulletEnabled val="1"/>
        </dgm:presLayoutVars>
      </dgm:prSet>
      <dgm:spPr/>
    </dgm:pt>
    <dgm:pt modelId="{3486AEC7-DF5B-439B-ADD2-0CCDA48ECF98}" type="pres">
      <dgm:prSet presAssocID="{8F570CA4-E00F-4B06-A749-85344C7088D1}" presName="descendantText" presStyleLbl="alignAccFollowNode1" presStyleIdx="2" presStyleCnt="3">
        <dgm:presLayoutVars>
          <dgm:bulletEnabled val="1"/>
        </dgm:presLayoutVars>
      </dgm:prSet>
      <dgm:spPr/>
    </dgm:pt>
  </dgm:ptLst>
  <dgm:cxnLst>
    <dgm:cxn modelId="{ADCBAF11-F326-4CF4-B59C-649774552F03}" srcId="{CB55E823-CA0D-431F-92A6-6B26AAAC9E05}" destId="{3AAA08C1-F079-4E90-B07F-4808CE86DC13}" srcOrd="0" destOrd="0" parTransId="{6206B9C6-FA83-4E7E-A893-E35856E40674}" sibTransId="{AD251220-362C-4B0A-9DA5-22C22BF4846D}"/>
    <dgm:cxn modelId="{6D23BB15-9C55-4F80-B8AC-FE2FEDCC99E4}" type="presOf" srcId="{0377652D-A86D-4F77-95B4-E3273A1D1D77}" destId="{38BD53FF-7BE1-4856-8F13-7397B7C1A362}" srcOrd="0" destOrd="1" presId="urn:microsoft.com/office/officeart/2005/8/layout/vList5"/>
    <dgm:cxn modelId="{56406423-8AFF-447B-B4DF-F57FC18F8D21}" type="presOf" srcId="{280F63BD-B5CD-4536-B9AB-A3582CF16C4A}" destId="{38BD53FF-7BE1-4856-8F13-7397B7C1A362}" srcOrd="0" destOrd="0" presId="urn:microsoft.com/office/officeart/2005/8/layout/vList5"/>
    <dgm:cxn modelId="{2BCA4429-3C44-41C5-A80A-95F8F4CAF71A}" srcId="{3AAA08C1-F079-4E90-B07F-4808CE86DC13}" destId="{76E5BF55-ACF0-4D5A-9668-C192EE46626F}" srcOrd="0" destOrd="0" parTransId="{141957DD-A9C9-4F12-98B2-5D1B319486D8}" sibTransId="{876984A7-CA61-4F85-BE7D-248FBE042ED8}"/>
    <dgm:cxn modelId="{6E717D3C-B765-479C-AF30-BBAA877FFDE7}" srcId="{CB55E823-CA0D-431F-92A6-6B26AAAC9E05}" destId="{2652318C-AFE3-4D0E-999E-BDCF1F739373}" srcOrd="1" destOrd="0" parTransId="{58CB8947-756F-408A-B4EE-77FD16C7F955}" sibTransId="{C50E850A-9BFD-49D4-B615-B215D7A0D00C}"/>
    <dgm:cxn modelId="{C02FA64B-DEBA-4BFE-A4CD-0ECEAD0E2CF5}" type="presOf" srcId="{76E5BF55-ACF0-4D5A-9668-C192EE46626F}" destId="{76C4AB60-E813-4318-AE31-E2B9625C87A5}" srcOrd="0" destOrd="0" presId="urn:microsoft.com/office/officeart/2005/8/layout/vList5"/>
    <dgm:cxn modelId="{7A323250-6979-4EBF-AF6D-ADB051AB2125}" srcId="{280F63BD-B5CD-4536-B9AB-A3582CF16C4A}" destId="{0377652D-A86D-4F77-95B4-E3273A1D1D77}" srcOrd="0" destOrd="0" parTransId="{5702C661-6083-4A73-AF91-7D69D0961F69}" sibTransId="{AC37D036-5A4F-48DE-9E80-8695C9BA3095}"/>
    <dgm:cxn modelId="{1DA7E670-D5EF-4295-B1CE-1379C0AC936F}" srcId="{2652318C-AFE3-4D0E-999E-BDCF1F739373}" destId="{280F63BD-B5CD-4536-B9AB-A3582CF16C4A}" srcOrd="0" destOrd="0" parTransId="{880D2153-F3A7-4DB7-8FE4-32C11B503600}" sibTransId="{93BD0982-556B-49A8-A3CD-9244D95D315D}"/>
    <dgm:cxn modelId="{2E34508A-D800-4B60-8E26-5221892CA2FE}" type="presOf" srcId="{2652318C-AFE3-4D0E-999E-BDCF1F739373}" destId="{1749EC54-79C4-42CD-BCCF-B5AD625CB8F9}" srcOrd="0" destOrd="0" presId="urn:microsoft.com/office/officeart/2005/8/layout/vList5"/>
    <dgm:cxn modelId="{07B8A99B-248B-45D6-8459-2314100D0A0C}" type="presOf" srcId="{CB55E823-CA0D-431F-92A6-6B26AAAC9E05}" destId="{F4DB5FF5-221C-42D7-843E-CAC19D94A2EE}" srcOrd="0" destOrd="0" presId="urn:microsoft.com/office/officeart/2005/8/layout/vList5"/>
    <dgm:cxn modelId="{F9DF80B5-BFEF-4418-8388-4847CBB0F57D}" type="presOf" srcId="{3AAA08C1-F079-4E90-B07F-4808CE86DC13}" destId="{BC13A409-10E3-45CF-B400-F9422E7F37C7}" srcOrd="0" destOrd="0" presId="urn:microsoft.com/office/officeart/2005/8/layout/vList5"/>
    <dgm:cxn modelId="{DF610EBF-A2C1-4E24-A681-C601225C918D}" srcId="{CB55E823-CA0D-431F-92A6-6B26AAAC9E05}" destId="{8F570CA4-E00F-4B06-A749-85344C7088D1}" srcOrd="2" destOrd="0" parTransId="{BBD96C96-4572-4FC7-8BDC-5A80942ACB2F}" sibTransId="{5411CE3B-DF2E-4FE0-BC04-B2B0B2A2BE4A}"/>
    <dgm:cxn modelId="{1E3ACDD7-498E-4B93-8917-C54B7E08D880}" type="presOf" srcId="{8F570CA4-E00F-4B06-A749-85344C7088D1}" destId="{89B11674-5ED4-4EA3-956A-A731C3C10BBD}" srcOrd="0" destOrd="0" presId="urn:microsoft.com/office/officeart/2005/8/layout/vList5"/>
    <dgm:cxn modelId="{5DB973D9-65F7-4C80-B55B-2279A4A97E76}" srcId="{8F570CA4-E00F-4B06-A749-85344C7088D1}" destId="{96797CD5-7515-4861-ACBA-4DE1CFD61C37}" srcOrd="0" destOrd="0" parTransId="{0F491DBF-871E-423D-A48E-A130DDAEC0EC}" sibTransId="{92E0021B-DCDB-4DE3-BF6A-DA9E5AA752AB}"/>
    <dgm:cxn modelId="{41D23AF2-6CEA-4A7A-974E-E1A702627940}" type="presOf" srcId="{96797CD5-7515-4861-ACBA-4DE1CFD61C37}" destId="{3486AEC7-DF5B-439B-ADD2-0CCDA48ECF98}" srcOrd="0" destOrd="0" presId="urn:microsoft.com/office/officeart/2005/8/layout/vList5"/>
    <dgm:cxn modelId="{70EF88F0-CDC6-4A89-BC93-F4C39E5857CB}" type="presParOf" srcId="{F4DB5FF5-221C-42D7-843E-CAC19D94A2EE}" destId="{491136AF-3B89-46E2-A045-3107F7BAA17B}" srcOrd="0" destOrd="0" presId="urn:microsoft.com/office/officeart/2005/8/layout/vList5"/>
    <dgm:cxn modelId="{0B552E1B-8D59-4F60-BA7F-E495005179CE}" type="presParOf" srcId="{491136AF-3B89-46E2-A045-3107F7BAA17B}" destId="{BC13A409-10E3-45CF-B400-F9422E7F37C7}" srcOrd="0" destOrd="0" presId="urn:microsoft.com/office/officeart/2005/8/layout/vList5"/>
    <dgm:cxn modelId="{63A02D34-E971-433D-B748-EE1EFFB35D1A}" type="presParOf" srcId="{491136AF-3B89-46E2-A045-3107F7BAA17B}" destId="{76C4AB60-E813-4318-AE31-E2B9625C87A5}" srcOrd="1" destOrd="0" presId="urn:microsoft.com/office/officeart/2005/8/layout/vList5"/>
    <dgm:cxn modelId="{E145D1D2-99B1-414B-9FDE-AF164D4C99CC}" type="presParOf" srcId="{F4DB5FF5-221C-42D7-843E-CAC19D94A2EE}" destId="{6F5311B1-C184-42AA-8236-A8ABC200A069}" srcOrd="1" destOrd="0" presId="urn:microsoft.com/office/officeart/2005/8/layout/vList5"/>
    <dgm:cxn modelId="{F8CDB31F-246F-41B3-ADBB-BF48D96EC604}" type="presParOf" srcId="{F4DB5FF5-221C-42D7-843E-CAC19D94A2EE}" destId="{1BCABF98-0F08-4DA7-BD81-25E4B12EAF43}" srcOrd="2" destOrd="0" presId="urn:microsoft.com/office/officeart/2005/8/layout/vList5"/>
    <dgm:cxn modelId="{249CFC82-3C73-4E80-AB5C-73B27117C8DA}" type="presParOf" srcId="{1BCABF98-0F08-4DA7-BD81-25E4B12EAF43}" destId="{1749EC54-79C4-42CD-BCCF-B5AD625CB8F9}" srcOrd="0" destOrd="0" presId="urn:microsoft.com/office/officeart/2005/8/layout/vList5"/>
    <dgm:cxn modelId="{7F2D3A20-074B-477D-84B0-DEF549D5D7DA}" type="presParOf" srcId="{1BCABF98-0F08-4DA7-BD81-25E4B12EAF43}" destId="{38BD53FF-7BE1-4856-8F13-7397B7C1A362}" srcOrd="1" destOrd="0" presId="urn:microsoft.com/office/officeart/2005/8/layout/vList5"/>
    <dgm:cxn modelId="{73B7B541-1C0E-4072-B991-D3C776291BFE}" type="presParOf" srcId="{F4DB5FF5-221C-42D7-843E-CAC19D94A2EE}" destId="{7CACB41B-9ACD-414E-A856-E507CDE9F138}" srcOrd="3" destOrd="0" presId="urn:microsoft.com/office/officeart/2005/8/layout/vList5"/>
    <dgm:cxn modelId="{A2A20625-F9E1-45FE-928F-25C82FFC2D86}" type="presParOf" srcId="{F4DB5FF5-221C-42D7-843E-CAC19D94A2EE}" destId="{1AFFD731-D303-447F-ADE9-8280D46C93E4}" srcOrd="4" destOrd="0" presId="urn:microsoft.com/office/officeart/2005/8/layout/vList5"/>
    <dgm:cxn modelId="{B393348C-81BE-43C6-96F5-45548AE9DFE8}" type="presParOf" srcId="{1AFFD731-D303-447F-ADE9-8280D46C93E4}" destId="{89B11674-5ED4-4EA3-956A-A731C3C10BBD}" srcOrd="0" destOrd="0" presId="urn:microsoft.com/office/officeart/2005/8/layout/vList5"/>
    <dgm:cxn modelId="{0D510218-2761-4BA6-8DB7-30A4B30A0BFC}" type="presParOf" srcId="{1AFFD731-D303-447F-ADE9-8280D46C93E4}" destId="{3486AEC7-DF5B-439B-ADD2-0CCDA48ECF98}" srcOrd="1" destOrd="0" presId="urn:microsoft.com/office/officeart/2005/8/layout/vList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C4AB60-E813-4318-AE31-E2B9625C87A5}">
      <dsp:nvSpPr>
        <dsp:cNvPr id="0" name=""/>
        <dsp:cNvSpPr/>
      </dsp:nvSpPr>
      <dsp:spPr>
        <a:xfrm rot="5400000">
          <a:off x="3748801" y="-1199981"/>
          <a:ext cx="1440656" cy="4206240"/>
        </a:xfrm>
        <a:prstGeom prst="round2SameRect">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a:t>If you are more physically fit then these tend to be avoided</a:t>
          </a:r>
        </a:p>
      </dsp:txBody>
      <dsp:txXfrm rot="-5400000">
        <a:off x="2366010" y="253137"/>
        <a:ext cx="4135913" cy="1300002"/>
      </dsp:txXfrm>
    </dsp:sp>
    <dsp:sp modelId="{BC13A409-10E3-45CF-B400-F9422E7F37C7}">
      <dsp:nvSpPr>
        <dsp:cNvPr id="0" name=""/>
        <dsp:cNvSpPr/>
      </dsp:nvSpPr>
      <dsp:spPr>
        <a:xfrm>
          <a:off x="0" y="2728"/>
          <a:ext cx="2366010" cy="1800820"/>
        </a:xfrm>
        <a:prstGeom prst="roundRect">
          <a:avLst/>
        </a:prstGeom>
        <a:blipFill rotWithShape="1">
          <a:blip xmlns:r="http://schemas.openxmlformats.org/officeDocument/2006/relationships" r:embed="rId1">
            <a:duotone>
              <a:schemeClr val="accent2">
                <a:hueOff val="0"/>
                <a:satOff val="0"/>
                <a:lumOff val="0"/>
                <a:alphaOff val="0"/>
                <a:tint val="70000"/>
                <a:shade val="63000"/>
              </a:schemeClr>
              <a:schemeClr val="accent2">
                <a:hueOff val="0"/>
                <a:satOff val="0"/>
                <a:lumOff val="0"/>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Metabolic issues</a:t>
          </a:r>
          <a:r>
            <a:rPr lang="en-US" sz="2400" kern="1200" dirty="0">
              <a:sym typeface="Wingdings" panose="05000000000000000000" pitchFamily="2" charset="2"/>
            </a:rPr>
            <a:t></a:t>
          </a:r>
          <a:r>
            <a:rPr lang="en-US" sz="2400" kern="1200" dirty="0"/>
            <a:t> Type 2 diabetes and metabolic syndrome</a:t>
          </a:r>
        </a:p>
      </dsp:txBody>
      <dsp:txXfrm>
        <a:off x="87909" y="90637"/>
        <a:ext cx="2190192" cy="1625002"/>
      </dsp:txXfrm>
    </dsp:sp>
    <dsp:sp modelId="{38BD53FF-7BE1-4856-8F13-7397B7C1A362}">
      <dsp:nvSpPr>
        <dsp:cNvPr id="0" name=""/>
        <dsp:cNvSpPr/>
      </dsp:nvSpPr>
      <dsp:spPr>
        <a:xfrm rot="5400000">
          <a:off x="3748801" y="690879"/>
          <a:ext cx="1440656" cy="4206240"/>
        </a:xfrm>
        <a:prstGeom prst="round2SameRect">
          <a:avLst/>
        </a:prstGeom>
        <a:solidFill>
          <a:schemeClr val="accent2">
            <a:tint val="40000"/>
            <a:alpha val="90000"/>
            <a:hueOff val="987282"/>
            <a:satOff val="-2587"/>
            <a:lumOff val="926"/>
            <a:alphaOff val="0"/>
          </a:schemeClr>
        </a:solidFill>
        <a:ln w="6350" cap="flat" cmpd="sng" algn="ctr">
          <a:solidFill>
            <a:schemeClr val="accent2">
              <a:tint val="40000"/>
              <a:alpha val="90000"/>
              <a:hueOff val="987282"/>
              <a:satOff val="-2587"/>
              <a:lumOff val="92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a:t>Some or all of these problems arise</a:t>
          </a:r>
        </a:p>
        <a:p>
          <a:pPr marL="342900" lvl="2" indent="-171450" algn="l" defTabSz="711200">
            <a:lnSpc>
              <a:spcPct val="90000"/>
            </a:lnSpc>
            <a:spcBef>
              <a:spcPct val="0"/>
            </a:spcBef>
            <a:spcAft>
              <a:spcPct val="15000"/>
            </a:spcAft>
            <a:buChar char="•"/>
          </a:pPr>
          <a:r>
            <a:rPr lang="en-US" sz="1600" kern="1200"/>
            <a:t>High blood sugar, high blood pressure, high triglycerides (fat in the blood), excess belly fat and low high-density lipoprotein “HDL” (good cholesterol)</a:t>
          </a:r>
        </a:p>
      </dsp:txBody>
      <dsp:txXfrm rot="-5400000">
        <a:off x="2366010" y="2143998"/>
        <a:ext cx="4135913" cy="1300002"/>
      </dsp:txXfrm>
    </dsp:sp>
    <dsp:sp modelId="{1749EC54-79C4-42CD-BCCF-B5AD625CB8F9}">
      <dsp:nvSpPr>
        <dsp:cNvPr id="0" name=""/>
        <dsp:cNvSpPr/>
      </dsp:nvSpPr>
      <dsp:spPr>
        <a:xfrm>
          <a:off x="0" y="1893589"/>
          <a:ext cx="2366010" cy="1800820"/>
        </a:xfrm>
        <a:prstGeom prst="roundRect">
          <a:avLst/>
        </a:prstGeom>
        <a:blipFill rotWithShape="1">
          <a:blip xmlns:r="http://schemas.openxmlformats.org/officeDocument/2006/relationships" r:embed="rId1">
            <a:duotone>
              <a:schemeClr val="accent2">
                <a:hueOff val="953895"/>
                <a:satOff val="-21764"/>
                <a:lumOff val="8039"/>
                <a:alphaOff val="0"/>
                <a:tint val="70000"/>
                <a:shade val="63000"/>
              </a:schemeClr>
              <a:schemeClr val="accent2">
                <a:hueOff val="953895"/>
                <a:satOff val="-21764"/>
                <a:lumOff val="8039"/>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US" sz="2600" b="1" i="0" kern="1200" dirty="0"/>
            <a:t>If one has a metabolic syndrome</a:t>
          </a:r>
        </a:p>
      </dsp:txBody>
      <dsp:txXfrm>
        <a:off x="87909" y="1981498"/>
        <a:ext cx="2190192" cy="1625002"/>
      </dsp:txXfrm>
    </dsp:sp>
    <dsp:sp modelId="{3486AEC7-DF5B-439B-ADD2-0CCDA48ECF98}">
      <dsp:nvSpPr>
        <dsp:cNvPr id="0" name=""/>
        <dsp:cNvSpPr/>
      </dsp:nvSpPr>
      <dsp:spPr>
        <a:xfrm rot="5400000">
          <a:off x="3748801" y="2581741"/>
          <a:ext cx="1440656" cy="4206240"/>
        </a:xfrm>
        <a:prstGeom prst="round2SameRect">
          <a:avLst/>
        </a:prstGeom>
        <a:solidFill>
          <a:schemeClr val="accent2">
            <a:tint val="40000"/>
            <a:alpha val="90000"/>
            <a:hueOff val="1974564"/>
            <a:satOff val="-5173"/>
            <a:lumOff val="1852"/>
            <a:alphaOff val="0"/>
          </a:schemeClr>
        </a:solidFill>
        <a:ln w="6350" cap="flat" cmpd="sng" algn="ctr">
          <a:solidFill>
            <a:schemeClr val="accent2">
              <a:tint val="40000"/>
              <a:alpha val="90000"/>
              <a:hueOff val="1974564"/>
              <a:satOff val="-5173"/>
              <a:lumOff val="185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a:t>Exercising regularly</a:t>
          </a:r>
        </a:p>
      </dsp:txBody>
      <dsp:txXfrm rot="-5400000">
        <a:off x="2366010" y="4034860"/>
        <a:ext cx="4135913" cy="1300002"/>
      </dsp:txXfrm>
    </dsp:sp>
    <dsp:sp modelId="{89B11674-5ED4-4EA3-956A-A731C3C10BBD}">
      <dsp:nvSpPr>
        <dsp:cNvPr id="0" name=""/>
        <dsp:cNvSpPr/>
      </dsp:nvSpPr>
      <dsp:spPr>
        <a:xfrm>
          <a:off x="0" y="3787179"/>
          <a:ext cx="2366010" cy="1800820"/>
        </a:xfrm>
        <a:prstGeom prst="roundRect">
          <a:avLst/>
        </a:prstGeom>
        <a:blipFill rotWithShape="1">
          <a:blip xmlns:r="http://schemas.openxmlformats.org/officeDocument/2006/relationships" r:embed="rId1">
            <a:duotone>
              <a:schemeClr val="accent2">
                <a:hueOff val="1907789"/>
                <a:satOff val="-43528"/>
                <a:lumOff val="16079"/>
                <a:alphaOff val="0"/>
                <a:tint val="70000"/>
                <a:shade val="63000"/>
              </a:schemeClr>
              <a:schemeClr val="accent2">
                <a:hueOff val="1907789"/>
                <a:satOff val="-43528"/>
                <a:lumOff val="16079"/>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US" sz="2600" b="1" kern="1200" dirty="0"/>
            <a:t>How to prevent these health problems:</a:t>
          </a:r>
        </a:p>
      </dsp:txBody>
      <dsp:txXfrm>
        <a:off x="87909" y="3875088"/>
        <a:ext cx="2190192" cy="162500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C0100EB-AFFF-4F64-B344-E4BEE8C0BC6C}" type="datetimeFigureOut">
              <a:rPr lang="en-US" smtClean="0"/>
              <a:t>8/25/2018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2CF0B788-7906-4E46-81A4-8EC4D9E657DD}" type="slidenum">
              <a:rPr lang="en-US" smtClean="0"/>
              <a:t>‹#›</a:t>
            </a:fld>
            <a:endParaRPr lang="en-US"/>
          </a:p>
        </p:txBody>
      </p:sp>
    </p:spTree>
    <p:extLst>
      <p:ext uri="{BB962C8B-B14F-4D97-AF65-F5344CB8AC3E}">
        <p14:creationId xmlns:p14="http://schemas.microsoft.com/office/powerpoint/2010/main" val="950849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0100EB-AFFF-4F64-B344-E4BEE8C0BC6C}" type="datetimeFigureOut">
              <a:rPr lang="en-US" smtClean="0"/>
              <a:t>8/25/2018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0B788-7906-4E46-81A4-8EC4D9E657DD}" type="slidenum">
              <a:rPr lang="en-US" smtClean="0"/>
              <a:t>‹#›</a:t>
            </a:fld>
            <a:endParaRPr lang="en-US"/>
          </a:p>
        </p:txBody>
      </p:sp>
    </p:spTree>
    <p:extLst>
      <p:ext uri="{BB962C8B-B14F-4D97-AF65-F5344CB8AC3E}">
        <p14:creationId xmlns:p14="http://schemas.microsoft.com/office/powerpoint/2010/main" val="2573554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0100EB-AFFF-4F64-B344-E4BEE8C0BC6C}" type="datetimeFigureOut">
              <a:rPr lang="en-US" smtClean="0"/>
              <a:t>8/25/2018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0B788-7906-4E46-81A4-8EC4D9E657DD}" type="slidenum">
              <a:rPr lang="en-US" smtClean="0"/>
              <a:t>‹#›</a:t>
            </a:fld>
            <a:endParaRPr lang="en-US"/>
          </a:p>
        </p:txBody>
      </p:sp>
    </p:spTree>
    <p:extLst>
      <p:ext uri="{BB962C8B-B14F-4D97-AF65-F5344CB8AC3E}">
        <p14:creationId xmlns:p14="http://schemas.microsoft.com/office/powerpoint/2010/main" val="1369877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0100EB-AFFF-4F64-B344-E4BEE8C0BC6C}" type="datetimeFigureOut">
              <a:rPr lang="en-US" smtClean="0"/>
              <a:t>8/25/2018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0B788-7906-4E46-81A4-8EC4D9E657DD}" type="slidenum">
              <a:rPr lang="en-US" smtClean="0"/>
              <a:t>‹#›</a:t>
            </a:fld>
            <a:endParaRPr lang="en-US"/>
          </a:p>
        </p:txBody>
      </p:sp>
    </p:spTree>
    <p:extLst>
      <p:ext uri="{BB962C8B-B14F-4D97-AF65-F5344CB8AC3E}">
        <p14:creationId xmlns:p14="http://schemas.microsoft.com/office/powerpoint/2010/main" val="841736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4C0100EB-AFFF-4F64-B344-E4BEE8C0BC6C}" type="datetimeFigureOut">
              <a:rPr lang="en-US" smtClean="0"/>
              <a:t>8/25/2018</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2CF0B788-7906-4E46-81A4-8EC4D9E657DD}" type="slidenum">
              <a:rPr lang="en-US" smtClean="0"/>
              <a:t>‹#›</a:t>
            </a:fld>
            <a:endParaRPr lang="en-US"/>
          </a:p>
        </p:txBody>
      </p:sp>
    </p:spTree>
    <p:extLst>
      <p:ext uri="{BB962C8B-B14F-4D97-AF65-F5344CB8AC3E}">
        <p14:creationId xmlns:p14="http://schemas.microsoft.com/office/powerpoint/2010/main" val="802391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C0100EB-AFFF-4F64-B344-E4BEE8C0BC6C}" type="datetimeFigureOut">
              <a:rPr lang="en-US" smtClean="0"/>
              <a:t>8/25/2018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F0B788-7906-4E46-81A4-8EC4D9E657DD}" type="slidenum">
              <a:rPr lang="en-US" smtClean="0"/>
              <a:t>‹#›</a:t>
            </a:fld>
            <a:endParaRPr lang="en-US"/>
          </a:p>
        </p:txBody>
      </p:sp>
    </p:spTree>
    <p:extLst>
      <p:ext uri="{BB962C8B-B14F-4D97-AF65-F5344CB8AC3E}">
        <p14:creationId xmlns:p14="http://schemas.microsoft.com/office/powerpoint/2010/main" val="1554271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C0100EB-AFFF-4F64-B344-E4BEE8C0BC6C}" type="datetimeFigureOut">
              <a:rPr lang="en-US" smtClean="0"/>
              <a:t>8/25/2018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F0B788-7906-4E46-81A4-8EC4D9E657DD}" type="slidenum">
              <a:rPr lang="en-US" smtClean="0"/>
              <a:t>‹#›</a:t>
            </a:fld>
            <a:endParaRPr lang="en-US"/>
          </a:p>
        </p:txBody>
      </p:sp>
    </p:spTree>
    <p:extLst>
      <p:ext uri="{BB962C8B-B14F-4D97-AF65-F5344CB8AC3E}">
        <p14:creationId xmlns:p14="http://schemas.microsoft.com/office/powerpoint/2010/main" val="878220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C0100EB-AFFF-4F64-B344-E4BEE8C0BC6C}" type="datetimeFigureOut">
              <a:rPr lang="en-US" smtClean="0"/>
              <a:t>8/25/2018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F0B788-7906-4E46-81A4-8EC4D9E657DD}" type="slidenum">
              <a:rPr lang="en-US" smtClean="0"/>
              <a:t>‹#›</a:t>
            </a:fld>
            <a:endParaRPr lang="en-US"/>
          </a:p>
        </p:txBody>
      </p:sp>
    </p:spTree>
    <p:extLst>
      <p:ext uri="{BB962C8B-B14F-4D97-AF65-F5344CB8AC3E}">
        <p14:creationId xmlns:p14="http://schemas.microsoft.com/office/powerpoint/2010/main" val="121390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0100EB-AFFF-4F64-B344-E4BEE8C0BC6C}" type="datetimeFigureOut">
              <a:rPr lang="en-US" smtClean="0"/>
              <a:t>8/25/2018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F0B788-7906-4E46-81A4-8EC4D9E657DD}" type="slidenum">
              <a:rPr lang="en-US" smtClean="0"/>
              <a:t>‹#›</a:t>
            </a:fld>
            <a:endParaRPr lang="en-US"/>
          </a:p>
        </p:txBody>
      </p:sp>
    </p:spTree>
    <p:extLst>
      <p:ext uri="{BB962C8B-B14F-4D97-AF65-F5344CB8AC3E}">
        <p14:creationId xmlns:p14="http://schemas.microsoft.com/office/powerpoint/2010/main" val="1303851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C0100EB-AFFF-4F64-B344-E4BEE8C0BC6C}" type="datetimeFigureOut">
              <a:rPr lang="en-US" smtClean="0"/>
              <a:t>8/25/2018</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2CF0B788-7906-4E46-81A4-8EC4D9E657DD}" type="slidenum">
              <a:rPr lang="en-US" smtClean="0"/>
              <a:t>‹#›</a:t>
            </a:fld>
            <a:endParaRPr lang="en-US"/>
          </a:p>
        </p:txBody>
      </p:sp>
    </p:spTree>
    <p:extLst>
      <p:ext uri="{BB962C8B-B14F-4D97-AF65-F5344CB8AC3E}">
        <p14:creationId xmlns:p14="http://schemas.microsoft.com/office/powerpoint/2010/main" val="2802388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C0100EB-AFFF-4F64-B344-E4BEE8C0BC6C}" type="datetimeFigureOut">
              <a:rPr lang="en-US" smtClean="0"/>
              <a:t>8/25/2018</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2CF0B788-7906-4E46-81A4-8EC4D9E657DD}" type="slidenum">
              <a:rPr lang="en-US" smtClean="0"/>
              <a:t>‹#›</a:t>
            </a:fld>
            <a:endParaRPr lang="en-US"/>
          </a:p>
        </p:txBody>
      </p:sp>
    </p:spTree>
    <p:extLst>
      <p:ext uri="{BB962C8B-B14F-4D97-AF65-F5344CB8AC3E}">
        <p14:creationId xmlns:p14="http://schemas.microsoft.com/office/powerpoint/2010/main" val="970073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4C0100EB-AFFF-4F64-B344-E4BEE8C0BC6C}" type="datetimeFigureOut">
              <a:rPr lang="en-US" smtClean="0"/>
              <a:t>8/25/2018</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2CF0B788-7906-4E46-81A4-8EC4D9E657DD}" type="slidenum">
              <a:rPr lang="en-US" smtClean="0"/>
              <a:t>‹#›</a:t>
            </a:fld>
            <a:endParaRPr lang="en-US"/>
          </a:p>
        </p:txBody>
      </p:sp>
    </p:spTree>
    <p:extLst>
      <p:ext uri="{BB962C8B-B14F-4D97-AF65-F5344CB8AC3E}">
        <p14:creationId xmlns:p14="http://schemas.microsoft.com/office/powerpoint/2010/main" val="21218234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png"/><Relationship Id="rId1" Type="http://schemas.openxmlformats.org/officeDocument/2006/relationships/slideLayout" Target="../slideLayouts/slideLayout2.xml"/><Relationship Id="rId4" Type="http://schemas.microsoft.com/office/2007/relationships/hdphoto" Target="../media/hdphoto2.wdp"/></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1.xml"/><Relationship Id="rId3" Type="http://schemas.microsoft.com/office/2007/relationships/hdphoto" Target="../media/hdphoto2.wdp"/><Relationship Id="rId7" Type="http://schemas.openxmlformats.org/officeDocument/2006/relationships/diagramQuickStyle" Target="../diagrams/quickStyle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 Id="rId9" Type="http://schemas.microsoft.com/office/2007/relationships/diagramDrawing" Target="../diagrams/drawing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6.sv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E2DC0-353E-463D-B13C-98B12EA9D12B}"/>
              </a:ext>
            </a:extLst>
          </p:cNvPr>
          <p:cNvSpPr>
            <a:spLocks noGrp="1"/>
          </p:cNvSpPr>
          <p:nvPr>
            <p:ph type="ctrTitle"/>
          </p:nvPr>
        </p:nvSpPr>
        <p:spPr/>
        <p:txBody>
          <a:bodyPr/>
          <a:lstStyle/>
          <a:p>
            <a:r>
              <a:rPr lang="en-US" dirty="0"/>
              <a:t>PERSONAL FITNESS LESSON #7</a:t>
            </a:r>
          </a:p>
        </p:txBody>
      </p:sp>
      <p:sp>
        <p:nvSpPr>
          <p:cNvPr id="3" name="Subtitle 2">
            <a:extLst>
              <a:ext uri="{FF2B5EF4-FFF2-40B4-BE49-F238E27FC236}">
                <a16:creationId xmlns:a16="http://schemas.microsoft.com/office/drawing/2014/main" id="{F835ECDA-66B7-4584-8963-8074B437FD5B}"/>
              </a:ext>
            </a:extLst>
          </p:cNvPr>
          <p:cNvSpPr>
            <a:spLocks noGrp="1"/>
          </p:cNvSpPr>
          <p:nvPr>
            <p:ph type="subTitle" idx="1"/>
          </p:nvPr>
        </p:nvSpPr>
        <p:spPr/>
        <p:txBody>
          <a:bodyPr>
            <a:noAutofit/>
          </a:bodyPr>
          <a:lstStyle/>
          <a:p>
            <a:r>
              <a:rPr lang="en-US" sz="4800" dirty="0"/>
              <a:t>The Importance of Living a Healthy Lifestyle</a:t>
            </a:r>
          </a:p>
        </p:txBody>
      </p:sp>
    </p:spTree>
    <p:extLst>
      <p:ext uri="{BB962C8B-B14F-4D97-AF65-F5344CB8AC3E}">
        <p14:creationId xmlns:p14="http://schemas.microsoft.com/office/powerpoint/2010/main" val="3662185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A060A-2C22-4084-9936-CAF8EDDA8CC3}"/>
              </a:ext>
            </a:extLst>
          </p:cNvPr>
          <p:cNvSpPr>
            <a:spLocks noGrp="1"/>
          </p:cNvSpPr>
          <p:nvPr>
            <p:ph type="title"/>
          </p:nvPr>
        </p:nvSpPr>
        <p:spPr>
          <a:xfrm>
            <a:off x="124692" y="4511897"/>
            <a:ext cx="11914908" cy="2082867"/>
          </a:xfrm>
        </p:spPr>
        <p:txBody>
          <a:bodyPr>
            <a:normAutofit/>
          </a:bodyPr>
          <a:lstStyle/>
          <a:p>
            <a:r>
              <a:rPr lang="en-US" b="1" dirty="0"/>
              <a:t>What to do if you hit that plateau in strength training?</a:t>
            </a:r>
          </a:p>
        </p:txBody>
      </p:sp>
      <p:pic>
        <p:nvPicPr>
          <p:cNvPr id="4" name="Picture 3" descr="A picture containing road, sport, outdoor, building&#10;&#10;Description generated with very high confidence">
            <a:extLst>
              <a:ext uri="{FF2B5EF4-FFF2-40B4-BE49-F238E27FC236}">
                <a16:creationId xmlns:a16="http://schemas.microsoft.com/office/drawing/2014/main" id="{FC46E196-B98D-4BA4-92AF-B8F7CD20294E}"/>
              </a:ext>
            </a:extLst>
          </p:cNvPr>
          <p:cNvPicPr>
            <a:picLocks noChangeAspect="1"/>
          </p:cNvPicPr>
          <p:nvPr/>
        </p:nvPicPr>
        <p:blipFill>
          <a:blip r:embed="rId2"/>
          <a:stretch>
            <a:fillRect/>
          </a:stretch>
        </p:blipFill>
        <p:spPr>
          <a:xfrm>
            <a:off x="1088136" y="654136"/>
            <a:ext cx="6135454" cy="3435854"/>
          </a:xfrm>
          <a:prstGeom prst="rect">
            <a:avLst/>
          </a:prstGeom>
        </p:spPr>
      </p:pic>
      <p:sp>
        <p:nvSpPr>
          <p:cNvPr id="3" name="Content Placeholder 2">
            <a:extLst>
              <a:ext uri="{FF2B5EF4-FFF2-40B4-BE49-F238E27FC236}">
                <a16:creationId xmlns:a16="http://schemas.microsoft.com/office/drawing/2014/main" id="{1C6190EC-15B2-4649-BD8C-72A58DD1C835}"/>
              </a:ext>
            </a:extLst>
          </p:cNvPr>
          <p:cNvSpPr>
            <a:spLocks noGrp="1"/>
          </p:cNvSpPr>
          <p:nvPr>
            <p:ph idx="1"/>
          </p:nvPr>
        </p:nvSpPr>
        <p:spPr>
          <a:xfrm>
            <a:off x="7534655" y="371628"/>
            <a:ext cx="4324836" cy="3978904"/>
          </a:xfrm>
        </p:spPr>
        <p:txBody>
          <a:bodyPr>
            <a:normAutofit/>
          </a:bodyPr>
          <a:lstStyle/>
          <a:p>
            <a:r>
              <a:rPr lang="en-US" sz="1900" dirty="0"/>
              <a:t>Consider switching things up</a:t>
            </a:r>
          </a:p>
          <a:p>
            <a:r>
              <a:rPr lang="en-US" sz="1900" dirty="0"/>
              <a:t>Modify your sets and reps</a:t>
            </a:r>
          </a:p>
          <a:p>
            <a:r>
              <a:rPr lang="en-US" sz="1900" dirty="0"/>
              <a:t>Change up the tempo of your exercises</a:t>
            </a:r>
          </a:p>
          <a:p>
            <a:r>
              <a:rPr lang="en-US" sz="1900" dirty="0"/>
              <a:t>Experiment with different exercises</a:t>
            </a:r>
          </a:p>
          <a:p>
            <a:r>
              <a:rPr lang="en-US" sz="1900" dirty="0"/>
              <a:t>Experiment with variable resistance (such as bands or chains)</a:t>
            </a:r>
          </a:p>
          <a:p>
            <a:r>
              <a:rPr lang="en-US" sz="1900" dirty="0"/>
              <a:t>Take time off and restart</a:t>
            </a:r>
          </a:p>
          <a:p>
            <a:r>
              <a:rPr lang="en-US" sz="1900" dirty="0"/>
              <a:t>Make sure you are getting enough sleep</a:t>
            </a:r>
          </a:p>
          <a:p>
            <a:pPr marL="0" indent="0">
              <a:buNone/>
            </a:pPr>
            <a:endParaRPr lang="en-US" sz="1400" dirty="0"/>
          </a:p>
        </p:txBody>
      </p:sp>
      <p:sp>
        <p:nvSpPr>
          <p:cNvPr id="9" name="Rectangle 8">
            <a:extLst>
              <a:ext uri="{FF2B5EF4-FFF2-40B4-BE49-F238E27FC236}">
                <a16:creationId xmlns:a16="http://schemas.microsoft.com/office/drawing/2014/main" id="{CAC6F186-990E-4A9E-9C75-88580953E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4431215"/>
            <a:ext cx="10058400"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6435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00AD2-F3F6-4ECC-B157-E91A54F20580}"/>
              </a:ext>
            </a:extLst>
          </p:cNvPr>
          <p:cNvSpPr>
            <a:spLocks noGrp="1"/>
          </p:cNvSpPr>
          <p:nvPr>
            <p:ph type="title"/>
          </p:nvPr>
        </p:nvSpPr>
        <p:spPr>
          <a:xfrm>
            <a:off x="443345" y="484632"/>
            <a:ext cx="11513127" cy="1609344"/>
          </a:xfrm>
        </p:spPr>
        <p:txBody>
          <a:bodyPr/>
          <a:lstStyle/>
          <a:p>
            <a:r>
              <a:rPr lang="en-US" b="1" dirty="0"/>
              <a:t>What to do if you hit that plateau in your weight loss program?</a:t>
            </a:r>
          </a:p>
        </p:txBody>
      </p:sp>
      <p:sp>
        <p:nvSpPr>
          <p:cNvPr id="3" name="Content Placeholder 2">
            <a:extLst>
              <a:ext uri="{FF2B5EF4-FFF2-40B4-BE49-F238E27FC236}">
                <a16:creationId xmlns:a16="http://schemas.microsoft.com/office/drawing/2014/main" id="{5E055AAF-01D0-42D9-ACBD-F283B53234BA}"/>
              </a:ext>
            </a:extLst>
          </p:cNvPr>
          <p:cNvSpPr>
            <a:spLocks noGrp="1"/>
          </p:cNvSpPr>
          <p:nvPr>
            <p:ph idx="1"/>
          </p:nvPr>
        </p:nvSpPr>
        <p:spPr>
          <a:xfrm>
            <a:off x="443345" y="2121407"/>
            <a:ext cx="11388437" cy="4445647"/>
          </a:xfrm>
        </p:spPr>
        <p:txBody>
          <a:bodyPr>
            <a:normAutofit lnSpcReduction="10000"/>
          </a:bodyPr>
          <a:lstStyle/>
          <a:p>
            <a:r>
              <a:rPr lang="en-US" sz="2200" b="1" dirty="0"/>
              <a:t>Reassess your habits</a:t>
            </a:r>
            <a:r>
              <a:rPr lang="en-US" b="1" dirty="0"/>
              <a:t>.</a:t>
            </a:r>
            <a:r>
              <a:rPr lang="en-US" dirty="0"/>
              <a:t> Look back at your food and activity records. Make sure you haven't loosened the rules, letting yourself get by with larger portions or less exercise. Research suggests that off-and-on loosening of rules contributes to plateaus.</a:t>
            </a:r>
          </a:p>
          <a:p>
            <a:r>
              <a:rPr lang="en-US" sz="2200" b="1" dirty="0"/>
              <a:t>Cut more calories</a:t>
            </a:r>
            <a:r>
              <a:rPr lang="en-US" b="1" dirty="0"/>
              <a:t>.</a:t>
            </a:r>
            <a:r>
              <a:rPr lang="en-US" dirty="0"/>
              <a:t> Further cut your daily calories, provided this doesn't put you below 1,200 calories. Fewer than 1,200 calories a day may not be enough to keep you from constant hunger, which increases your risk of overeating.</a:t>
            </a:r>
          </a:p>
          <a:p>
            <a:pPr lvl="1"/>
            <a:r>
              <a:rPr lang="en-US" dirty="0"/>
              <a:t>Eat more healthy fats, increase your protein, drink more water</a:t>
            </a:r>
          </a:p>
          <a:p>
            <a:r>
              <a:rPr lang="en-US" sz="2200" b="1" dirty="0"/>
              <a:t>Rev up your workout</a:t>
            </a:r>
            <a:r>
              <a:rPr lang="en-US" b="1" dirty="0"/>
              <a:t>.</a:t>
            </a:r>
            <a:r>
              <a:rPr lang="en-US" dirty="0"/>
              <a:t> Most people should exercise 30 minutes a day, nearly every day of the week. But people trying to lose weight should exercise more often than that or increase the intensity of exercise to burn more calories. Adding exercises such as weightlifting to increase your muscle mass will help you burn more calories.</a:t>
            </a:r>
          </a:p>
          <a:p>
            <a:r>
              <a:rPr lang="en-US" sz="2200" b="1" dirty="0"/>
              <a:t>Pack more activity into your day</a:t>
            </a:r>
            <a:r>
              <a:rPr lang="en-US" b="1" dirty="0"/>
              <a:t>.</a:t>
            </a:r>
            <a:r>
              <a:rPr lang="en-US" dirty="0"/>
              <a:t> Think outside the gym. Increase your general physical activity throughout the day by walking more and using your car less, or try doing more yardwork or vigorous spring cleaning. Any physical activity will help you burn more calories.</a:t>
            </a:r>
          </a:p>
          <a:p>
            <a:endParaRPr lang="en-US" dirty="0"/>
          </a:p>
        </p:txBody>
      </p:sp>
    </p:spTree>
    <p:extLst>
      <p:ext uri="{BB962C8B-B14F-4D97-AF65-F5344CB8AC3E}">
        <p14:creationId xmlns:p14="http://schemas.microsoft.com/office/powerpoint/2010/main" val="1840866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72E05-FE1D-44AA-8B03-3DCB1D97DA41}"/>
              </a:ext>
            </a:extLst>
          </p:cNvPr>
          <p:cNvSpPr>
            <a:spLocks noGrp="1"/>
          </p:cNvSpPr>
          <p:nvPr>
            <p:ph type="title"/>
          </p:nvPr>
        </p:nvSpPr>
        <p:spPr>
          <a:xfrm>
            <a:off x="1069848" y="484632"/>
            <a:ext cx="10058400" cy="1609344"/>
          </a:xfrm>
        </p:spPr>
        <p:txBody>
          <a:bodyPr>
            <a:normAutofit/>
          </a:bodyPr>
          <a:lstStyle/>
          <a:p>
            <a:r>
              <a:rPr lang="en-US" b="1" dirty="0"/>
              <a:t>How can you stick with your fitness plan?</a:t>
            </a:r>
          </a:p>
        </p:txBody>
      </p:sp>
      <p:pic>
        <p:nvPicPr>
          <p:cNvPr id="4" name="Picture 3">
            <a:extLst>
              <a:ext uri="{FF2B5EF4-FFF2-40B4-BE49-F238E27FC236}">
                <a16:creationId xmlns:a16="http://schemas.microsoft.com/office/drawing/2014/main" id="{B731CE01-B7FC-479B-A8A5-394C635CD644}"/>
              </a:ext>
            </a:extLst>
          </p:cNvPr>
          <p:cNvPicPr>
            <a:picLocks noChangeAspect="1"/>
          </p:cNvPicPr>
          <p:nvPr/>
        </p:nvPicPr>
        <p:blipFill>
          <a:blip r:embed="rId2"/>
          <a:stretch>
            <a:fillRect/>
          </a:stretch>
        </p:blipFill>
        <p:spPr>
          <a:xfrm>
            <a:off x="1063942" y="2596302"/>
            <a:ext cx="4773168" cy="3174156"/>
          </a:xfrm>
          <a:prstGeom prst="rect">
            <a:avLst/>
          </a:prstGeom>
        </p:spPr>
      </p:pic>
      <p:sp>
        <p:nvSpPr>
          <p:cNvPr id="3" name="Content Placeholder 2">
            <a:extLst>
              <a:ext uri="{FF2B5EF4-FFF2-40B4-BE49-F238E27FC236}">
                <a16:creationId xmlns:a16="http://schemas.microsoft.com/office/drawing/2014/main" id="{7248168B-026C-4C1A-B6F0-222AB462ABD5}"/>
              </a:ext>
            </a:extLst>
          </p:cNvPr>
          <p:cNvSpPr>
            <a:spLocks noGrp="1"/>
          </p:cNvSpPr>
          <p:nvPr>
            <p:ph idx="1"/>
          </p:nvPr>
        </p:nvSpPr>
        <p:spPr>
          <a:xfrm>
            <a:off x="6354892" y="1388918"/>
            <a:ext cx="4773168" cy="4686300"/>
          </a:xfrm>
        </p:spPr>
        <p:txBody>
          <a:bodyPr>
            <a:noAutofit/>
          </a:bodyPr>
          <a:lstStyle/>
          <a:p>
            <a:r>
              <a:rPr lang="en-US" dirty="0"/>
              <a:t>Do it for yourself</a:t>
            </a:r>
          </a:p>
          <a:p>
            <a:r>
              <a:rPr lang="en-US" dirty="0"/>
              <a:t>Take baby steps</a:t>
            </a:r>
          </a:p>
          <a:p>
            <a:r>
              <a:rPr lang="en-US" dirty="0"/>
              <a:t>Hang tough</a:t>
            </a:r>
          </a:p>
          <a:p>
            <a:r>
              <a:rPr lang="en-US" dirty="0"/>
              <a:t>Don’t be your own drill sergeant</a:t>
            </a:r>
          </a:p>
          <a:p>
            <a:r>
              <a:rPr lang="en-US" dirty="0"/>
              <a:t>Bring a friend</a:t>
            </a:r>
          </a:p>
          <a:p>
            <a:r>
              <a:rPr lang="en-US" dirty="0"/>
              <a:t>Put the time in, but it is okay if it is broken up</a:t>
            </a:r>
          </a:p>
          <a:p>
            <a:r>
              <a:rPr lang="en-US" dirty="0"/>
              <a:t>Give yourself time to get used to it</a:t>
            </a:r>
          </a:p>
          <a:p>
            <a:r>
              <a:rPr lang="en-US" dirty="0"/>
              <a:t>Live in the present</a:t>
            </a:r>
          </a:p>
          <a:p>
            <a:r>
              <a:rPr lang="en-US" dirty="0"/>
              <a:t>Keep it realistic with your goals and what your body can do</a:t>
            </a:r>
          </a:p>
          <a:p>
            <a:r>
              <a:rPr lang="en-US" dirty="0"/>
              <a:t>Change it up</a:t>
            </a:r>
          </a:p>
          <a:p>
            <a:r>
              <a:rPr lang="en-US" dirty="0"/>
              <a:t>Track your progress</a:t>
            </a:r>
          </a:p>
        </p:txBody>
      </p:sp>
    </p:spTree>
    <p:extLst>
      <p:ext uri="{BB962C8B-B14F-4D97-AF65-F5344CB8AC3E}">
        <p14:creationId xmlns:p14="http://schemas.microsoft.com/office/powerpoint/2010/main" val="6472156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14FD0-1B3A-490B-A97A-B0CA5FABED72}"/>
              </a:ext>
            </a:extLst>
          </p:cNvPr>
          <p:cNvSpPr>
            <a:spLocks noGrp="1"/>
          </p:cNvSpPr>
          <p:nvPr>
            <p:ph type="title"/>
          </p:nvPr>
        </p:nvSpPr>
        <p:spPr>
          <a:xfrm>
            <a:off x="252430" y="0"/>
            <a:ext cx="10875818" cy="1634836"/>
          </a:xfrm>
        </p:spPr>
        <p:txBody>
          <a:bodyPr>
            <a:noAutofit/>
          </a:bodyPr>
          <a:lstStyle/>
          <a:p>
            <a:r>
              <a:rPr lang="en-US" sz="6000" b="1" dirty="0"/>
              <a:t>Make your journey about you!</a:t>
            </a:r>
          </a:p>
        </p:txBody>
      </p:sp>
      <p:pic>
        <p:nvPicPr>
          <p:cNvPr id="7" name="Graphic 6" descr="Head with Gears">
            <a:extLst>
              <a:ext uri="{FF2B5EF4-FFF2-40B4-BE49-F238E27FC236}">
                <a16:creationId xmlns:a16="http://schemas.microsoft.com/office/drawing/2014/main" id="{DD82F6DB-7822-4D5B-A8C7-9FC17A3D129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60182" y="2193036"/>
            <a:ext cx="3980688" cy="3980688"/>
          </a:xfrm>
          <a:prstGeom prst="rect">
            <a:avLst/>
          </a:prstGeom>
        </p:spPr>
      </p:pic>
      <p:sp>
        <p:nvSpPr>
          <p:cNvPr id="3" name="Content Placeholder 2">
            <a:extLst>
              <a:ext uri="{FF2B5EF4-FFF2-40B4-BE49-F238E27FC236}">
                <a16:creationId xmlns:a16="http://schemas.microsoft.com/office/drawing/2014/main" id="{17BC0405-AEE8-403A-9BD2-7A2757FF4E32}"/>
              </a:ext>
            </a:extLst>
          </p:cNvPr>
          <p:cNvSpPr>
            <a:spLocks noGrp="1"/>
          </p:cNvSpPr>
          <p:nvPr>
            <p:ph idx="1"/>
          </p:nvPr>
        </p:nvSpPr>
        <p:spPr>
          <a:xfrm>
            <a:off x="5274424" y="1262426"/>
            <a:ext cx="5853823" cy="5332337"/>
          </a:xfrm>
        </p:spPr>
        <p:txBody>
          <a:bodyPr>
            <a:normAutofit/>
          </a:bodyPr>
          <a:lstStyle/>
          <a:p>
            <a:r>
              <a:rPr lang="en-US" sz="2800" dirty="0"/>
              <a:t>Ask yourself…</a:t>
            </a:r>
          </a:p>
          <a:p>
            <a:pPr lvl="1"/>
            <a:r>
              <a:rPr lang="en-US" sz="2200" dirty="0"/>
              <a:t>What are YOU trying to achieve?</a:t>
            </a:r>
          </a:p>
          <a:p>
            <a:pPr lvl="1"/>
            <a:r>
              <a:rPr lang="en-US" sz="2200" dirty="0"/>
              <a:t>What do YOU want to get out of being physically active?</a:t>
            </a:r>
          </a:p>
          <a:p>
            <a:pPr lvl="1"/>
            <a:r>
              <a:rPr lang="en-US" sz="2200" dirty="0"/>
              <a:t>What motivated YOU?</a:t>
            </a:r>
          </a:p>
          <a:p>
            <a:pPr lvl="1"/>
            <a:r>
              <a:rPr lang="en-US" sz="2200" dirty="0"/>
              <a:t>What makes YOU feel good about yourself?</a:t>
            </a:r>
          </a:p>
          <a:p>
            <a:pPr lvl="1"/>
            <a:endParaRPr lang="en-US" dirty="0"/>
          </a:p>
          <a:p>
            <a:r>
              <a:rPr lang="en-US" sz="2800" dirty="0"/>
              <a:t>You should never be on this journey or make a goal for someone else… this is about you and only you!</a:t>
            </a:r>
          </a:p>
        </p:txBody>
      </p:sp>
    </p:spTree>
    <p:extLst>
      <p:ext uri="{BB962C8B-B14F-4D97-AF65-F5344CB8AC3E}">
        <p14:creationId xmlns:p14="http://schemas.microsoft.com/office/powerpoint/2010/main" val="676777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31C0F0-F261-4F59-9159-FBF672D1FF7F}"/>
              </a:ext>
            </a:extLst>
          </p:cNvPr>
          <p:cNvSpPr>
            <a:spLocks noGrp="1"/>
          </p:cNvSpPr>
          <p:nvPr>
            <p:ph type="title"/>
          </p:nvPr>
        </p:nvSpPr>
        <p:spPr>
          <a:xfrm>
            <a:off x="2165774" y="1017477"/>
            <a:ext cx="9281160" cy="3520440"/>
          </a:xfrm>
        </p:spPr>
        <p:txBody>
          <a:bodyPr>
            <a:normAutofit fontScale="90000"/>
          </a:bodyPr>
          <a:lstStyle/>
          <a:p>
            <a:r>
              <a:rPr lang="en-US" dirty="0"/>
              <a:t>Fitness is going to look different for everyone. </a:t>
            </a:r>
            <a:br>
              <a:rPr lang="en-US" dirty="0"/>
            </a:br>
            <a:r>
              <a:rPr lang="en-US" dirty="0"/>
              <a:t>It shouldn’t just be something done today.. Make it a lifestyle!</a:t>
            </a:r>
          </a:p>
        </p:txBody>
      </p:sp>
      <p:sp>
        <p:nvSpPr>
          <p:cNvPr id="5" name="Text Placeholder 4">
            <a:extLst>
              <a:ext uri="{FF2B5EF4-FFF2-40B4-BE49-F238E27FC236}">
                <a16:creationId xmlns:a16="http://schemas.microsoft.com/office/drawing/2014/main" id="{D9952360-8607-48C6-8894-6737C285756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487679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6E6E-5B5E-4B4E-B8B0-967F5442A3F0}"/>
              </a:ext>
            </a:extLst>
          </p:cNvPr>
          <p:cNvSpPr>
            <a:spLocks noGrp="1"/>
          </p:cNvSpPr>
          <p:nvPr>
            <p:ph type="title"/>
          </p:nvPr>
        </p:nvSpPr>
        <p:spPr>
          <a:xfrm>
            <a:off x="1826338" y="169579"/>
            <a:ext cx="9281160" cy="2268820"/>
          </a:xfrm>
        </p:spPr>
        <p:txBody>
          <a:bodyPr/>
          <a:lstStyle/>
          <a:p>
            <a:r>
              <a:rPr lang="en-US" dirty="0"/>
              <a:t>Why is it good to be physically fit?</a:t>
            </a:r>
          </a:p>
        </p:txBody>
      </p:sp>
      <p:sp>
        <p:nvSpPr>
          <p:cNvPr id="4" name="Text Placeholder 3">
            <a:extLst>
              <a:ext uri="{FF2B5EF4-FFF2-40B4-BE49-F238E27FC236}">
                <a16:creationId xmlns:a16="http://schemas.microsoft.com/office/drawing/2014/main" id="{8E3DA804-5529-4932-BA33-1F03FBAC5182}"/>
              </a:ext>
            </a:extLst>
          </p:cNvPr>
          <p:cNvSpPr>
            <a:spLocks noGrp="1"/>
          </p:cNvSpPr>
          <p:nvPr>
            <p:ph type="body" idx="1"/>
          </p:nvPr>
        </p:nvSpPr>
        <p:spPr>
          <a:xfrm>
            <a:off x="2054938" y="2258291"/>
            <a:ext cx="9052560" cy="3343656"/>
          </a:xfrm>
        </p:spPr>
        <p:txBody>
          <a:bodyPr/>
          <a:lstStyle/>
          <a:p>
            <a:pPr marL="342900" indent="-342900">
              <a:buFont typeface="Arial" panose="020B0604020202020204" pitchFamily="34" charset="0"/>
              <a:buChar char="•"/>
            </a:pPr>
            <a:r>
              <a:rPr lang="en-US" dirty="0"/>
              <a:t>Metabolic Health</a:t>
            </a:r>
          </a:p>
          <a:p>
            <a:pPr marL="342900" indent="-342900">
              <a:buFont typeface="Arial" panose="020B0604020202020204" pitchFamily="34" charset="0"/>
              <a:buChar char="•"/>
            </a:pPr>
            <a:r>
              <a:rPr lang="en-US" dirty="0"/>
              <a:t>Cancer Risk</a:t>
            </a:r>
          </a:p>
          <a:p>
            <a:pPr marL="342900" indent="-342900">
              <a:buFont typeface="Arial" panose="020B0604020202020204" pitchFamily="34" charset="0"/>
              <a:buChar char="•"/>
            </a:pPr>
            <a:r>
              <a:rPr lang="en-US" dirty="0"/>
              <a:t>Bone Strength</a:t>
            </a:r>
          </a:p>
          <a:p>
            <a:pPr marL="342900" indent="-342900">
              <a:buFont typeface="Arial" panose="020B0604020202020204" pitchFamily="34" charset="0"/>
              <a:buChar char="•"/>
            </a:pPr>
            <a:r>
              <a:rPr lang="en-US" dirty="0"/>
              <a:t>Mental Health</a:t>
            </a:r>
          </a:p>
          <a:p>
            <a:pPr marL="342900" indent="-342900">
              <a:buFont typeface="Arial" panose="020B0604020202020204" pitchFamily="34" charset="0"/>
              <a:buChar char="•"/>
            </a:pPr>
            <a:r>
              <a:rPr lang="en-US" dirty="0"/>
              <a:t>Longevity</a:t>
            </a:r>
          </a:p>
          <a:p>
            <a:pPr marL="342900" indent="-342900">
              <a:buFont typeface="Arial" panose="020B0604020202020204" pitchFamily="34" charset="0"/>
              <a:buChar char="•"/>
            </a:pPr>
            <a:r>
              <a:rPr lang="en-US" dirty="0"/>
              <a:t>Boost in self-esteem</a:t>
            </a:r>
          </a:p>
        </p:txBody>
      </p:sp>
    </p:spTree>
    <p:extLst>
      <p:ext uri="{BB962C8B-B14F-4D97-AF65-F5344CB8AC3E}">
        <p14:creationId xmlns:p14="http://schemas.microsoft.com/office/powerpoint/2010/main" val="3710166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CFFB95F-D901-4937-8084-8A7BAA84F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36310" y="0"/>
            <a:ext cx="435568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E0107C83-99E6-4F2A-8658-187AB970FD3C}"/>
              </a:ext>
            </a:extLst>
          </p:cNvPr>
          <p:cNvSpPr>
            <a:spLocks noGrp="1"/>
          </p:cNvSpPr>
          <p:nvPr>
            <p:ph type="title"/>
          </p:nvPr>
        </p:nvSpPr>
        <p:spPr>
          <a:xfrm>
            <a:off x="8479777" y="639763"/>
            <a:ext cx="3046073" cy="5177377"/>
          </a:xfrm>
          <a:ln>
            <a:noFill/>
          </a:ln>
        </p:spPr>
        <p:txBody>
          <a:bodyPr>
            <a:normAutofit/>
          </a:bodyPr>
          <a:lstStyle/>
          <a:p>
            <a:r>
              <a:rPr lang="en-US" dirty="0"/>
              <a:t>Metabolic health</a:t>
            </a:r>
          </a:p>
        </p:txBody>
      </p:sp>
      <p:grpSp>
        <p:nvGrpSpPr>
          <p:cNvPr id="17" name="Group 13">
            <a:extLst>
              <a:ext uri="{FF2B5EF4-FFF2-40B4-BE49-F238E27FC236}">
                <a16:creationId xmlns:a16="http://schemas.microsoft.com/office/drawing/2014/main" id="{60F473BD-3FD3-4548-A8F5-11D3C9CB88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8" name="Oval 14">
              <a:extLst>
                <a:ext uri="{FF2B5EF4-FFF2-40B4-BE49-F238E27FC236}">
                  <a16:creationId xmlns:a16="http://schemas.microsoft.com/office/drawing/2014/main" id="{691E02ED-3E2E-4396-B6DE-5F93F2F11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4">
                <a:duotone>
                  <a:schemeClr val="accent1">
                    <a:shade val="45000"/>
                    <a:satMod val="135000"/>
                  </a:schemeClr>
                  <a:prstClr val="white"/>
                </a:duotone>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6" name="Oval 15">
              <a:extLst>
                <a:ext uri="{FF2B5EF4-FFF2-40B4-BE49-F238E27FC236}">
                  <a16:creationId xmlns:a16="http://schemas.microsoft.com/office/drawing/2014/main" id="{28F088F5-B4E7-43B9-88F4-8667026E4B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graphicFrame>
        <p:nvGraphicFramePr>
          <p:cNvPr id="7" name="Content Placeholder 4">
            <a:extLst>
              <a:ext uri="{FF2B5EF4-FFF2-40B4-BE49-F238E27FC236}">
                <a16:creationId xmlns:a16="http://schemas.microsoft.com/office/drawing/2014/main" id="{C52DEA0D-4CEA-4500-9E7A-3861B42315A4}"/>
              </a:ext>
            </a:extLst>
          </p:cNvPr>
          <p:cNvGraphicFramePr>
            <a:graphicFrameLocks noGrp="1"/>
          </p:cNvGraphicFramePr>
          <p:nvPr>
            <p:ph idx="1"/>
            <p:extLst>
              <p:ext uri="{D42A27DB-BD31-4B8C-83A1-F6EECF244321}">
                <p14:modId xmlns:p14="http://schemas.microsoft.com/office/powerpoint/2010/main" val="2425413886"/>
              </p:ext>
            </p:extLst>
          </p:nvPr>
        </p:nvGraphicFramePr>
        <p:xfrm>
          <a:off x="622300" y="639763"/>
          <a:ext cx="6572250" cy="5588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828098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2841D-CE7C-4CF3-AB74-32ECC9C3BAE0}"/>
              </a:ext>
            </a:extLst>
          </p:cNvPr>
          <p:cNvSpPr>
            <a:spLocks noGrp="1"/>
          </p:cNvSpPr>
          <p:nvPr>
            <p:ph type="title"/>
          </p:nvPr>
        </p:nvSpPr>
        <p:spPr/>
        <p:txBody>
          <a:bodyPr>
            <a:normAutofit/>
          </a:bodyPr>
          <a:lstStyle/>
          <a:p>
            <a:r>
              <a:rPr lang="en-US" sz="6000" b="1" dirty="0"/>
              <a:t>Cancer risk</a:t>
            </a:r>
          </a:p>
        </p:txBody>
      </p:sp>
      <p:sp>
        <p:nvSpPr>
          <p:cNvPr id="3" name="Content Placeholder 2">
            <a:extLst>
              <a:ext uri="{FF2B5EF4-FFF2-40B4-BE49-F238E27FC236}">
                <a16:creationId xmlns:a16="http://schemas.microsoft.com/office/drawing/2014/main" id="{ACC8DF88-7B11-467C-8EBA-31471142445B}"/>
              </a:ext>
            </a:extLst>
          </p:cNvPr>
          <p:cNvSpPr>
            <a:spLocks noGrp="1"/>
          </p:cNvSpPr>
          <p:nvPr>
            <p:ph idx="1"/>
          </p:nvPr>
        </p:nvSpPr>
        <p:spPr/>
        <p:txBody>
          <a:bodyPr/>
          <a:lstStyle/>
          <a:p>
            <a:r>
              <a:rPr lang="en-US" sz="2400" dirty="0"/>
              <a:t>Fit people have a lower risk of developing certain cancers</a:t>
            </a:r>
          </a:p>
          <a:p>
            <a:pPr lvl="1"/>
            <a:r>
              <a:rPr lang="en-US" dirty="0"/>
              <a:t>Colon cancer in both men and women</a:t>
            </a:r>
          </a:p>
          <a:p>
            <a:pPr lvl="1"/>
            <a:r>
              <a:rPr lang="en-US" dirty="0"/>
              <a:t>Breast cancer in women</a:t>
            </a:r>
          </a:p>
          <a:p>
            <a:r>
              <a:rPr lang="en-US" sz="2400" dirty="0"/>
              <a:t>Other cancers that could potentially be avoided by staying fit</a:t>
            </a:r>
          </a:p>
          <a:p>
            <a:pPr lvl="1"/>
            <a:r>
              <a:rPr lang="en-US" dirty="0"/>
              <a:t>Endometrial cancer in women</a:t>
            </a:r>
          </a:p>
          <a:p>
            <a:pPr lvl="1"/>
            <a:r>
              <a:rPr lang="en-US" dirty="0"/>
              <a:t>Lung Cancer in men and women</a:t>
            </a:r>
          </a:p>
          <a:p>
            <a:pPr marL="274320" lvl="1" indent="0">
              <a:buNone/>
            </a:pPr>
            <a:endParaRPr lang="en-US" dirty="0"/>
          </a:p>
          <a:p>
            <a:r>
              <a:rPr lang="en-US" i="1" dirty="0"/>
              <a:t>“Regular exercise leads to changes in the body (like less inflammation, better immune function, and higher levels of natural antioxidants) that reduce the risk of cancer.”- Harvard University</a:t>
            </a:r>
          </a:p>
        </p:txBody>
      </p:sp>
    </p:spTree>
    <p:extLst>
      <p:ext uri="{BB962C8B-B14F-4D97-AF65-F5344CB8AC3E}">
        <p14:creationId xmlns:p14="http://schemas.microsoft.com/office/powerpoint/2010/main" val="8852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2F9B8D9-2A0F-48A2-AD9F-81D8C49703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1672" y="0"/>
            <a:ext cx="7540328"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E9CB50-6908-4AA8-AD99-61C68DF496ED}"/>
              </a:ext>
            </a:extLst>
          </p:cNvPr>
          <p:cNvSpPr>
            <a:spLocks noGrp="1"/>
          </p:cNvSpPr>
          <p:nvPr>
            <p:ph type="title"/>
          </p:nvPr>
        </p:nvSpPr>
        <p:spPr>
          <a:xfrm>
            <a:off x="4970108" y="171119"/>
            <a:ext cx="6730277" cy="1609344"/>
          </a:xfrm>
          <a:ln>
            <a:noFill/>
          </a:ln>
        </p:spPr>
        <p:txBody>
          <a:bodyPr>
            <a:normAutofit/>
          </a:bodyPr>
          <a:lstStyle/>
          <a:p>
            <a:r>
              <a:rPr lang="en-US" sz="4400" dirty="0"/>
              <a:t>Bone strength</a:t>
            </a:r>
          </a:p>
        </p:txBody>
      </p:sp>
      <p:pic>
        <p:nvPicPr>
          <p:cNvPr id="7" name="Graphic 6" descr="Person with Cane">
            <a:extLst>
              <a:ext uri="{FF2B5EF4-FFF2-40B4-BE49-F238E27FC236}">
                <a16:creationId xmlns:a16="http://schemas.microsoft.com/office/drawing/2014/main" id="{B6E95C4F-0D2B-4E54-97A8-4DBB2361EA1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33999" y="1573080"/>
            <a:ext cx="3722101" cy="3722101"/>
          </a:xfrm>
          <a:prstGeom prst="rect">
            <a:avLst/>
          </a:prstGeom>
        </p:spPr>
      </p:pic>
      <p:sp>
        <p:nvSpPr>
          <p:cNvPr id="3" name="Content Placeholder 2">
            <a:extLst>
              <a:ext uri="{FF2B5EF4-FFF2-40B4-BE49-F238E27FC236}">
                <a16:creationId xmlns:a16="http://schemas.microsoft.com/office/drawing/2014/main" id="{19EE38B9-26E5-4578-B157-0022DB42483C}"/>
              </a:ext>
            </a:extLst>
          </p:cNvPr>
          <p:cNvSpPr>
            <a:spLocks noGrp="1"/>
          </p:cNvSpPr>
          <p:nvPr>
            <p:ph idx="1"/>
          </p:nvPr>
        </p:nvSpPr>
        <p:spPr>
          <a:xfrm>
            <a:off x="4970109" y="1573080"/>
            <a:ext cx="6730276" cy="4924702"/>
          </a:xfrm>
        </p:spPr>
        <p:txBody>
          <a:bodyPr>
            <a:normAutofit/>
          </a:bodyPr>
          <a:lstStyle/>
          <a:p>
            <a:r>
              <a:rPr lang="en-US" sz="2800" dirty="0"/>
              <a:t>Weight-bearing physical activity causes new </a:t>
            </a:r>
            <a:r>
              <a:rPr lang="en-US" sz="2800" b="1" dirty="0"/>
              <a:t>bone</a:t>
            </a:r>
            <a:r>
              <a:rPr lang="en-US" sz="2800" dirty="0"/>
              <a:t> tissue to form, and this makes </a:t>
            </a:r>
            <a:r>
              <a:rPr lang="en-US" sz="2800" b="1" dirty="0"/>
              <a:t>bones</a:t>
            </a:r>
            <a:r>
              <a:rPr lang="en-US" sz="2800" dirty="0"/>
              <a:t> stronger</a:t>
            </a:r>
          </a:p>
          <a:p>
            <a:r>
              <a:rPr lang="en-US" sz="2400" dirty="0"/>
              <a:t>Osteoporosis</a:t>
            </a:r>
            <a:r>
              <a:rPr lang="en-US" sz="2400" dirty="0">
                <a:sym typeface="Wingdings" panose="05000000000000000000" pitchFamily="2" charset="2"/>
              </a:rPr>
              <a:t> a condition where bones become more fragile and fractures are more likely</a:t>
            </a:r>
          </a:p>
          <a:p>
            <a:pPr lvl="1"/>
            <a:r>
              <a:rPr lang="en-US" sz="2200" dirty="0">
                <a:sym typeface="Wingdings" panose="05000000000000000000" pitchFamily="2" charset="2"/>
              </a:rPr>
              <a:t>This can also run in a family</a:t>
            </a:r>
          </a:p>
          <a:p>
            <a:r>
              <a:rPr lang="en-US" sz="2400" dirty="0">
                <a:sym typeface="Wingdings" panose="05000000000000000000" pitchFamily="2" charset="2"/>
              </a:rPr>
              <a:t>High impact weight-bearing exercises and low impact weight-bearing exercises can help keep bones strong and safe</a:t>
            </a:r>
          </a:p>
          <a:p>
            <a:pPr lvl="1"/>
            <a:r>
              <a:rPr lang="en-US" sz="2200" dirty="0">
                <a:sym typeface="Wingdings" panose="05000000000000000000" pitchFamily="2" charset="2"/>
              </a:rPr>
              <a:t>This can be before an injury or after</a:t>
            </a:r>
            <a:endParaRPr lang="en-US" sz="2200" dirty="0"/>
          </a:p>
        </p:txBody>
      </p:sp>
      <p:grpSp>
        <p:nvGrpSpPr>
          <p:cNvPr id="12" name="Group 11">
            <a:extLst>
              <a:ext uri="{FF2B5EF4-FFF2-40B4-BE49-F238E27FC236}">
                <a16:creationId xmlns:a16="http://schemas.microsoft.com/office/drawing/2014/main" id="{0F7E20FF-7DA6-46B7-AB0E-E6CBFDD0729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3" name="Oval 12">
              <a:extLst>
                <a:ext uri="{FF2B5EF4-FFF2-40B4-BE49-F238E27FC236}">
                  <a16:creationId xmlns:a16="http://schemas.microsoft.com/office/drawing/2014/main" id="{6BE624B6-B9F4-4C3F-9F6E-2182D90EC5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6">
                <a:duotone>
                  <a:schemeClr val="accent1">
                    <a:shade val="45000"/>
                    <a:satMod val="135000"/>
                  </a:schemeClr>
                  <a:prstClr val="white"/>
                </a:duotone>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8710C23B-B5E1-45A6-80F6-55643AC62B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2729128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C7FF924-8DA0-4BE9-8C7E-095B0EC13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6502" y="0"/>
            <a:ext cx="6125497"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01EC77-BAE7-42B2-B1C8-140D19A10FAC}"/>
              </a:ext>
            </a:extLst>
          </p:cNvPr>
          <p:cNvSpPr>
            <a:spLocks noGrp="1"/>
          </p:cNvSpPr>
          <p:nvPr>
            <p:ph type="title"/>
          </p:nvPr>
        </p:nvSpPr>
        <p:spPr>
          <a:xfrm>
            <a:off x="6400800" y="484632"/>
            <a:ext cx="5299586" cy="1609344"/>
          </a:xfrm>
          <a:ln>
            <a:noFill/>
          </a:ln>
        </p:spPr>
        <p:txBody>
          <a:bodyPr>
            <a:normAutofit/>
          </a:bodyPr>
          <a:lstStyle/>
          <a:p>
            <a:r>
              <a:rPr lang="en-US" b="1" dirty="0">
                <a:solidFill>
                  <a:srgbClr val="C00000"/>
                </a:solidFill>
              </a:rPr>
              <a:t>Mental health</a:t>
            </a:r>
          </a:p>
        </p:txBody>
      </p:sp>
      <p:pic>
        <p:nvPicPr>
          <p:cNvPr id="4" name="Picture 3">
            <a:extLst>
              <a:ext uri="{FF2B5EF4-FFF2-40B4-BE49-F238E27FC236}">
                <a16:creationId xmlns:a16="http://schemas.microsoft.com/office/drawing/2014/main" id="{A51C97DA-F22D-4839-83C6-17780465E1E9}"/>
              </a:ext>
            </a:extLst>
          </p:cNvPr>
          <p:cNvPicPr>
            <a:picLocks noChangeAspect="1"/>
          </p:cNvPicPr>
          <p:nvPr/>
        </p:nvPicPr>
        <p:blipFill rotWithShape="1">
          <a:blip r:embed="rId4"/>
          <a:srcRect b="7606"/>
          <a:stretch/>
        </p:blipFill>
        <p:spPr>
          <a:xfrm>
            <a:off x="491614" y="868783"/>
            <a:ext cx="5112461" cy="5120431"/>
          </a:xfrm>
          <a:prstGeom prst="rect">
            <a:avLst/>
          </a:prstGeom>
        </p:spPr>
      </p:pic>
      <p:sp>
        <p:nvSpPr>
          <p:cNvPr id="3" name="Content Placeholder 2">
            <a:extLst>
              <a:ext uri="{FF2B5EF4-FFF2-40B4-BE49-F238E27FC236}">
                <a16:creationId xmlns:a16="http://schemas.microsoft.com/office/drawing/2014/main" id="{30A3FCE8-85C7-470F-9B6F-B32290CBFC99}"/>
              </a:ext>
            </a:extLst>
          </p:cNvPr>
          <p:cNvSpPr>
            <a:spLocks noGrp="1"/>
          </p:cNvSpPr>
          <p:nvPr>
            <p:ph idx="1"/>
          </p:nvPr>
        </p:nvSpPr>
        <p:spPr>
          <a:xfrm>
            <a:off x="6400799" y="2121408"/>
            <a:ext cx="5299585" cy="4050792"/>
          </a:xfrm>
        </p:spPr>
        <p:txBody>
          <a:bodyPr>
            <a:normAutofit/>
          </a:bodyPr>
          <a:lstStyle/>
          <a:p>
            <a:r>
              <a:rPr lang="en-US" sz="2400" b="1" dirty="0"/>
              <a:t>Exercise</a:t>
            </a:r>
            <a:r>
              <a:rPr lang="en-US" sz="2400" dirty="0"/>
              <a:t> makes you feel good because it releases chemicals like endorphins and serotonin that </a:t>
            </a:r>
            <a:r>
              <a:rPr lang="en-US" sz="2400" b="1" dirty="0"/>
              <a:t>improve</a:t>
            </a:r>
            <a:r>
              <a:rPr lang="en-US" sz="2400" dirty="0"/>
              <a:t> your mood. ... If you </a:t>
            </a:r>
            <a:r>
              <a:rPr lang="en-US" sz="2400" b="1" dirty="0"/>
              <a:t>exercise</a:t>
            </a:r>
            <a:r>
              <a:rPr lang="en-US" sz="2400" dirty="0"/>
              <a:t> regularly , it can reduce your stress and symptoms of </a:t>
            </a:r>
            <a:r>
              <a:rPr lang="en-US" sz="2400" b="1" dirty="0"/>
              <a:t>mental health</a:t>
            </a:r>
            <a:r>
              <a:rPr lang="en-US" sz="2400" dirty="0"/>
              <a:t> conditions like depression and anxiety, and help with recovery from </a:t>
            </a:r>
            <a:r>
              <a:rPr lang="en-US" sz="2400" b="1" dirty="0"/>
              <a:t>mental health</a:t>
            </a:r>
            <a:r>
              <a:rPr lang="en-US" sz="2400" dirty="0"/>
              <a:t> issues.</a:t>
            </a:r>
          </a:p>
        </p:txBody>
      </p:sp>
      <p:grpSp>
        <p:nvGrpSpPr>
          <p:cNvPr id="11" name="Group 10">
            <a:extLst>
              <a:ext uri="{FF2B5EF4-FFF2-40B4-BE49-F238E27FC236}">
                <a16:creationId xmlns:a16="http://schemas.microsoft.com/office/drawing/2014/main" id="{5029B4A8-2CF0-48DC-B29E-F3B62EDDC44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2" name="Oval 11">
              <a:extLst>
                <a:ext uri="{FF2B5EF4-FFF2-40B4-BE49-F238E27FC236}">
                  <a16:creationId xmlns:a16="http://schemas.microsoft.com/office/drawing/2014/main" id="{F71DA811-F7AE-460D-9891-57F221994B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5">
                <a:duotone>
                  <a:schemeClr val="accent1">
                    <a:shade val="45000"/>
                    <a:satMod val="135000"/>
                  </a:schemeClr>
                  <a:prstClr val="white"/>
                </a:duotone>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3747795E-BBFD-44B4-892D-2054745A84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2056325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AC2469F-6AED-4DE2-BACA-18561763AF4F}"/>
              </a:ext>
            </a:extLst>
          </p:cNvPr>
          <p:cNvSpPr>
            <a:spLocks noGrp="1"/>
          </p:cNvSpPr>
          <p:nvPr>
            <p:ph type="title"/>
          </p:nvPr>
        </p:nvSpPr>
        <p:spPr>
          <a:xfrm>
            <a:off x="1069848" y="484632"/>
            <a:ext cx="10058400" cy="1609344"/>
          </a:xfrm>
        </p:spPr>
        <p:txBody>
          <a:bodyPr>
            <a:normAutofit/>
          </a:bodyPr>
          <a:lstStyle/>
          <a:p>
            <a:r>
              <a:rPr lang="en-US" b="1"/>
              <a:t>LONGEVITY</a:t>
            </a:r>
          </a:p>
        </p:txBody>
      </p:sp>
      <p:sp>
        <p:nvSpPr>
          <p:cNvPr id="3" name="Content Placeholder 2">
            <a:extLst>
              <a:ext uri="{FF2B5EF4-FFF2-40B4-BE49-F238E27FC236}">
                <a16:creationId xmlns:a16="http://schemas.microsoft.com/office/drawing/2014/main" id="{7D5942F7-2697-49E3-B1D6-46520A5974BB}"/>
              </a:ext>
            </a:extLst>
          </p:cNvPr>
          <p:cNvSpPr>
            <a:spLocks noGrp="1"/>
          </p:cNvSpPr>
          <p:nvPr>
            <p:ph idx="1"/>
          </p:nvPr>
        </p:nvSpPr>
        <p:spPr>
          <a:xfrm>
            <a:off x="415635" y="2320412"/>
            <a:ext cx="10889673" cy="3851787"/>
          </a:xfrm>
        </p:spPr>
        <p:txBody>
          <a:bodyPr>
            <a:normAutofit/>
          </a:bodyPr>
          <a:lstStyle/>
          <a:p>
            <a:r>
              <a:rPr lang="en-US" sz="2400" b="1" dirty="0"/>
              <a:t>Exercise</a:t>
            </a:r>
            <a:r>
              <a:rPr lang="en-US" sz="2400" dirty="0"/>
              <a:t> Boosts </a:t>
            </a:r>
            <a:r>
              <a:rPr lang="en-US" sz="2400" b="1" dirty="0"/>
              <a:t>Life</a:t>
            </a:r>
            <a:r>
              <a:rPr lang="en-US" sz="2400" dirty="0"/>
              <a:t> Expectancy, Study Finds. Regular, moderate </a:t>
            </a:r>
            <a:r>
              <a:rPr lang="en-US" sz="2400" b="1" dirty="0"/>
              <a:t>physical activity</a:t>
            </a:r>
            <a:r>
              <a:rPr lang="en-US" sz="2400" dirty="0"/>
              <a:t> such as brisk walking </a:t>
            </a:r>
            <a:r>
              <a:rPr lang="en-US" sz="2400" b="1" dirty="0"/>
              <a:t>can increase life</a:t>
            </a:r>
            <a:r>
              <a:rPr lang="en-US" sz="2400" dirty="0"/>
              <a:t> expectancy by several years, even for people who are overweight, a new large study shows.</a:t>
            </a:r>
            <a:endParaRPr lang="en-US" sz="1400" dirty="0"/>
          </a:p>
          <a:p>
            <a:pPr marL="0" indent="0">
              <a:buNone/>
            </a:pPr>
            <a:endParaRPr lang="en-US" sz="2400" dirty="0"/>
          </a:p>
          <a:p>
            <a:r>
              <a:rPr lang="en-US" sz="2400" dirty="0"/>
              <a:t>“Keeping fit is one of the most important things you can do to increase your longevity.  People who are active for about 7 hours a week, have about 40 percent less chance of dying early than those who are more sedentary.” – CDC</a:t>
            </a:r>
          </a:p>
          <a:p>
            <a:pPr lvl="1"/>
            <a:r>
              <a:rPr lang="en-US" sz="2400" dirty="0"/>
              <a:t>  </a:t>
            </a:r>
            <a:r>
              <a:rPr lang="en-US" sz="2200" dirty="0"/>
              <a:t>In addition, fit older people are generally less likely to suffer falls or have issues affecting everyday movement and activities than those who are less fit.</a:t>
            </a:r>
          </a:p>
          <a:p>
            <a:endParaRPr lang="en-US" dirty="0"/>
          </a:p>
        </p:txBody>
      </p:sp>
    </p:spTree>
    <p:extLst>
      <p:ext uri="{BB962C8B-B14F-4D97-AF65-F5344CB8AC3E}">
        <p14:creationId xmlns:p14="http://schemas.microsoft.com/office/powerpoint/2010/main" val="3790845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8">
            <a:extLst>
              <a:ext uri="{FF2B5EF4-FFF2-40B4-BE49-F238E27FC236}">
                <a16:creationId xmlns:a16="http://schemas.microsoft.com/office/drawing/2014/main" id="{1C7FF924-8DA0-4BE9-8C7E-095B0EC13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6502" y="0"/>
            <a:ext cx="6125497"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EE67FE-A8C1-4A2F-8486-96568A91A839}"/>
              </a:ext>
            </a:extLst>
          </p:cNvPr>
          <p:cNvSpPr>
            <a:spLocks noGrp="1"/>
          </p:cNvSpPr>
          <p:nvPr>
            <p:ph type="title"/>
          </p:nvPr>
        </p:nvSpPr>
        <p:spPr>
          <a:xfrm>
            <a:off x="6400800" y="484632"/>
            <a:ext cx="5299586" cy="1609344"/>
          </a:xfrm>
          <a:ln>
            <a:noFill/>
          </a:ln>
        </p:spPr>
        <p:txBody>
          <a:bodyPr>
            <a:normAutofit/>
          </a:bodyPr>
          <a:lstStyle/>
          <a:p>
            <a:r>
              <a:rPr lang="en-US" sz="4000"/>
              <a:t>Boost in self-esteem</a:t>
            </a:r>
          </a:p>
        </p:txBody>
      </p:sp>
      <p:pic>
        <p:nvPicPr>
          <p:cNvPr id="4" name="Picture 3" descr="A person standing next to a body of water&#10;&#10;Description generated with high confidence">
            <a:extLst>
              <a:ext uri="{FF2B5EF4-FFF2-40B4-BE49-F238E27FC236}">
                <a16:creationId xmlns:a16="http://schemas.microsoft.com/office/drawing/2014/main" id="{C8471302-F3EE-4947-8F58-41FB03E5BF2B}"/>
              </a:ext>
            </a:extLst>
          </p:cNvPr>
          <p:cNvPicPr>
            <a:picLocks noChangeAspect="1"/>
          </p:cNvPicPr>
          <p:nvPr/>
        </p:nvPicPr>
        <p:blipFill>
          <a:blip r:embed="rId4"/>
          <a:stretch>
            <a:fillRect/>
          </a:stretch>
        </p:blipFill>
        <p:spPr>
          <a:xfrm>
            <a:off x="633999" y="1293287"/>
            <a:ext cx="5112461" cy="4281686"/>
          </a:xfrm>
          <a:prstGeom prst="rect">
            <a:avLst/>
          </a:prstGeom>
        </p:spPr>
      </p:pic>
      <p:sp>
        <p:nvSpPr>
          <p:cNvPr id="3" name="Content Placeholder 2">
            <a:extLst>
              <a:ext uri="{FF2B5EF4-FFF2-40B4-BE49-F238E27FC236}">
                <a16:creationId xmlns:a16="http://schemas.microsoft.com/office/drawing/2014/main" id="{5F9BCCFD-19E0-4705-ADD1-78FE031962C5}"/>
              </a:ext>
            </a:extLst>
          </p:cNvPr>
          <p:cNvSpPr>
            <a:spLocks noGrp="1"/>
          </p:cNvSpPr>
          <p:nvPr>
            <p:ph idx="1"/>
          </p:nvPr>
        </p:nvSpPr>
        <p:spPr>
          <a:xfrm>
            <a:off x="6400800" y="1802754"/>
            <a:ext cx="5299585" cy="4050792"/>
          </a:xfrm>
        </p:spPr>
        <p:txBody>
          <a:bodyPr>
            <a:normAutofit/>
          </a:bodyPr>
          <a:lstStyle/>
          <a:p>
            <a:r>
              <a:rPr lang="en-US" sz="2400" dirty="0"/>
              <a:t>Who wouldn’t want to have better self-confidence and self-esteem?</a:t>
            </a:r>
          </a:p>
          <a:p>
            <a:r>
              <a:rPr lang="en-US" sz="2400" dirty="0"/>
              <a:t> While you're boosting your energy levels, oxygen capacity, muscle tone and general fitness, a side benefit is an increase in self-esteem. Just the success of creating an exercise plan and sticking to it allows you to </a:t>
            </a:r>
            <a:r>
              <a:rPr lang="en-US" sz="2400" u="sng" dirty="0"/>
              <a:t>enjoy a sense of achievement</a:t>
            </a:r>
            <a:r>
              <a:rPr lang="en-US" sz="2400" dirty="0"/>
              <a:t>. </a:t>
            </a:r>
          </a:p>
          <a:p>
            <a:r>
              <a:rPr lang="en-US" sz="2400" dirty="0"/>
              <a:t>You are proud of yourself!</a:t>
            </a:r>
          </a:p>
          <a:p>
            <a:endParaRPr lang="en-US" sz="1800" dirty="0"/>
          </a:p>
        </p:txBody>
      </p:sp>
      <p:grpSp>
        <p:nvGrpSpPr>
          <p:cNvPr id="16" name="Group 10">
            <a:extLst>
              <a:ext uri="{FF2B5EF4-FFF2-40B4-BE49-F238E27FC236}">
                <a16:creationId xmlns:a16="http://schemas.microsoft.com/office/drawing/2014/main" id="{5029B4A8-2CF0-48DC-B29E-F3B62EDDC44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2" name="Oval 11">
              <a:extLst>
                <a:ext uri="{FF2B5EF4-FFF2-40B4-BE49-F238E27FC236}">
                  <a16:creationId xmlns:a16="http://schemas.microsoft.com/office/drawing/2014/main" id="{F71DA811-F7AE-460D-9891-57F221994B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5">
                <a:duotone>
                  <a:schemeClr val="accent1">
                    <a:shade val="45000"/>
                    <a:satMod val="135000"/>
                  </a:schemeClr>
                  <a:prstClr val="white"/>
                </a:duotone>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3747795E-BBFD-44B4-892D-2054745A84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2834996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A548D01-86BC-4A04-9A19-23363A0A5F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D53C06F-02C4-42B7-AAB4-056E8ECC6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0"/>
            <a:ext cx="12192000" cy="2295831"/>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EEC99C-D93B-4CC1-B722-44C922445E7F}"/>
              </a:ext>
            </a:extLst>
          </p:cNvPr>
          <p:cNvSpPr>
            <a:spLocks noGrp="1"/>
          </p:cNvSpPr>
          <p:nvPr>
            <p:ph type="title"/>
          </p:nvPr>
        </p:nvSpPr>
        <p:spPr>
          <a:xfrm>
            <a:off x="333075" y="4572000"/>
            <a:ext cx="11039456" cy="2114881"/>
          </a:xfrm>
        </p:spPr>
        <p:txBody>
          <a:bodyPr>
            <a:normAutofit/>
          </a:bodyPr>
          <a:lstStyle/>
          <a:p>
            <a:r>
              <a:rPr lang="en-US" sz="6000" b="1" dirty="0"/>
              <a:t>I plateaued in my training</a:t>
            </a:r>
            <a:br>
              <a:rPr lang="en-US" sz="4700" dirty="0"/>
            </a:br>
            <a:r>
              <a:rPr lang="en-US" sz="4700" dirty="0"/>
              <a:t>				</a:t>
            </a:r>
            <a:r>
              <a:rPr lang="en-US" sz="4400" i="1" dirty="0"/>
              <a:t>But what does that mean?</a:t>
            </a:r>
          </a:p>
        </p:txBody>
      </p:sp>
      <p:sp>
        <p:nvSpPr>
          <p:cNvPr id="3" name="Content Placeholder 2">
            <a:extLst>
              <a:ext uri="{FF2B5EF4-FFF2-40B4-BE49-F238E27FC236}">
                <a16:creationId xmlns:a16="http://schemas.microsoft.com/office/drawing/2014/main" id="{2E1720B6-50B5-48BB-A1AF-87CE1AA075B4}"/>
              </a:ext>
            </a:extLst>
          </p:cNvPr>
          <p:cNvSpPr>
            <a:spLocks noGrp="1"/>
          </p:cNvSpPr>
          <p:nvPr>
            <p:ph idx="1"/>
          </p:nvPr>
        </p:nvSpPr>
        <p:spPr>
          <a:xfrm>
            <a:off x="554182" y="489005"/>
            <a:ext cx="5220085" cy="3964639"/>
          </a:xfrm>
        </p:spPr>
        <p:txBody>
          <a:bodyPr>
            <a:normAutofit/>
          </a:bodyPr>
          <a:lstStyle/>
          <a:p>
            <a:r>
              <a:rPr lang="en-US" sz="2200" dirty="0"/>
              <a:t>When applied to an exercise program, the term “</a:t>
            </a:r>
            <a:r>
              <a:rPr lang="en-US" sz="2200" b="1" dirty="0"/>
              <a:t>plateau</a:t>
            </a:r>
            <a:r>
              <a:rPr lang="en-US" sz="2200" dirty="0"/>
              <a:t>” refers to a sudden and dramatic decrease in the noticeable results of your regular workouts. This can manifest itself in both strength and cardiovascular </a:t>
            </a:r>
            <a:r>
              <a:rPr lang="en-US" sz="2200" b="1" dirty="0"/>
              <a:t>training</a:t>
            </a:r>
            <a:r>
              <a:rPr lang="en-US" sz="2200" dirty="0"/>
              <a:t>, as well is in weight loss.</a:t>
            </a:r>
          </a:p>
          <a:p>
            <a:pPr lvl="1"/>
            <a:r>
              <a:rPr lang="en-US" sz="2000" dirty="0"/>
              <a:t>It lasts for a period time in which the body stops responding to the training and nutrition</a:t>
            </a:r>
          </a:p>
          <a:p>
            <a:pPr lvl="1"/>
            <a:r>
              <a:rPr lang="en-US" sz="2000" dirty="0"/>
              <a:t>It doesn’t last forever; especially when you change it up again!</a:t>
            </a:r>
          </a:p>
        </p:txBody>
      </p:sp>
      <p:pic>
        <p:nvPicPr>
          <p:cNvPr id="4" name="Picture 3" descr="A close up of a logo&#10;&#10;Description generated with very high confidence">
            <a:extLst>
              <a:ext uri="{FF2B5EF4-FFF2-40B4-BE49-F238E27FC236}">
                <a16:creationId xmlns:a16="http://schemas.microsoft.com/office/drawing/2014/main" id="{37A3C6F7-525B-4688-9764-996E91CD7CCE}"/>
              </a:ext>
            </a:extLst>
          </p:cNvPr>
          <p:cNvPicPr>
            <a:picLocks noChangeAspect="1"/>
          </p:cNvPicPr>
          <p:nvPr/>
        </p:nvPicPr>
        <p:blipFill>
          <a:blip r:embed="rId4"/>
          <a:stretch>
            <a:fillRect/>
          </a:stretch>
        </p:blipFill>
        <p:spPr>
          <a:xfrm>
            <a:off x="6623166" y="637309"/>
            <a:ext cx="4788205" cy="3586532"/>
          </a:xfrm>
          <a:prstGeom prst="rect">
            <a:avLst/>
          </a:prstGeom>
        </p:spPr>
      </p:pic>
      <p:grpSp>
        <p:nvGrpSpPr>
          <p:cNvPr id="13" name="Group 12">
            <a:extLst>
              <a:ext uri="{FF2B5EF4-FFF2-40B4-BE49-F238E27FC236}">
                <a16:creationId xmlns:a16="http://schemas.microsoft.com/office/drawing/2014/main" id="{F0B2D325-F52B-42D3-B95B-0B567E1B21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4" name="Oval 13">
              <a:extLst>
                <a:ext uri="{FF2B5EF4-FFF2-40B4-BE49-F238E27FC236}">
                  <a16:creationId xmlns:a16="http://schemas.microsoft.com/office/drawing/2014/main" id="{564412BC-E554-4709-B783-CCD157054F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5">
                <a:duotone>
                  <a:schemeClr val="accent1">
                    <a:shade val="45000"/>
                    <a:satMod val="135000"/>
                  </a:schemeClr>
                  <a:prstClr val="white"/>
                </a:duotone>
                <a:extLst>
                  <a:ext uri="{BEBA8EAE-BF5A-486C-A8C5-ECC9F3942E4B}">
                    <a14:imgProps xmlns:a14="http://schemas.microsoft.com/office/drawing/2010/main">
                      <a14:imgLayer r:embed="rId6">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5" name="Oval 14">
              <a:extLst>
                <a:ext uri="{FF2B5EF4-FFF2-40B4-BE49-F238E27FC236}">
                  <a16:creationId xmlns:a16="http://schemas.microsoft.com/office/drawing/2014/main" id="{4111AF4E-4C22-4675-8450-1A2447ECB0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sp>
      </p:grpSp>
    </p:spTree>
    <p:extLst>
      <p:ext uri="{BB962C8B-B14F-4D97-AF65-F5344CB8AC3E}">
        <p14:creationId xmlns:p14="http://schemas.microsoft.com/office/powerpoint/2010/main" val="39410023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93</TotalTime>
  <Words>980</Words>
  <Application>Microsoft Office PowerPoint</Application>
  <PresentationFormat>Widescreen</PresentationFormat>
  <Paragraphs>82</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Rockwell</vt:lpstr>
      <vt:lpstr>Rockwell Condensed</vt:lpstr>
      <vt:lpstr>Rockwell Extra Bold</vt:lpstr>
      <vt:lpstr>Wingdings</vt:lpstr>
      <vt:lpstr>Wood Type</vt:lpstr>
      <vt:lpstr>PERSONAL FITNESS LESSON #7</vt:lpstr>
      <vt:lpstr>Why is it good to be physically fit?</vt:lpstr>
      <vt:lpstr>Metabolic health</vt:lpstr>
      <vt:lpstr>Cancer risk</vt:lpstr>
      <vt:lpstr>Bone strength</vt:lpstr>
      <vt:lpstr>Mental health</vt:lpstr>
      <vt:lpstr>LONGEVITY</vt:lpstr>
      <vt:lpstr>Boost in self-esteem</vt:lpstr>
      <vt:lpstr>I plateaued in my training     But what does that mean?</vt:lpstr>
      <vt:lpstr>What to do if you hit that plateau in strength training?</vt:lpstr>
      <vt:lpstr>What to do if you hit that plateau in your weight loss program?</vt:lpstr>
      <vt:lpstr>How can you stick with your fitness plan?</vt:lpstr>
      <vt:lpstr>Make your journey about you!</vt:lpstr>
      <vt:lpstr>Fitness is going to look different for everyone.  It shouldn’t just be something done today.. Make it a lifestyle!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FITNESS LESSON #7</dc:title>
  <dc:creator>RABBERMAN, KERRI A</dc:creator>
  <cp:lastModifiedBy>RABBERMAN, KERRI A</cp:lastModifiedBy>
  <cp:revision>8</cp:revision>
  <dcterms:created xsi:type="dcterms:W3CDTF">2018-08-25T19:57:33Z</dcterms:created>
  <dcterms:modified xsi:type="dcterms:W3CDTF">2018-08-25T21:30:43Z</dcterms:modified>
</cp:coreProperties>
</file>